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9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809D"/>
    <a:srgbClr val="F8F8F8"/>
    <a:srgbClr val="4472C4"/>
    <a:srgbClr val="E1A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18CAB9-60D8-C5F2-68A5-CAFD04AEAC6C}" v="8" dt="2025-02-04T10:56:02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78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erina Aliandro" userId="S::a062026@unipi.it::00f48f16-7cd0-46d9-a7a4-d8f00ceab754" providerId="AD" clId="Web-{9D18CAB9-60D8-C5F2-68A5-CAFD04AEAC6C}"/>
    <pc:docChg chg="modSld">
      <pc:chgData name="Caterina Aliandro" userId="S::a062026@unipi.it::00f48f16-7cd0-46d9-a7a4-d8f00ceab754" providerId="AD" clId="Web-{9D18CAB9-60D8-C5F2-68A5-CAFD04AEAC6C}" dt="2025-02-04T10:56:02.734" v="7" actId="1076"/>
      <pc:docMkLst>
        <pc:docMk/>
      </pc:docMkLst>
      <pc:sldChg chg="modSp">
        <pc:chgData name="Caterina Aliandro" userId="S::a062026@unipi.it::00f48f16-7cd0-46d9-a7a4-d8f00ceab754" providerId="AD" clId="Web-{9D18CAB9-60D8-C5F2-68A5-CAFD04AEAC6C}" dt="2025-02-04T10:56:02.734" v="7" actId="1076"/>
        <pc:sldMkLst>
          <pc:docMk/>
          <pc:sldMk cId="651980985" sldId="259"/>
        </pc:sldMkLst>
        <pc:spChg chg="mod">
          <ac:chgData name="Caterina Aliandro" userId="S::a062026@unipi.it::00f48f16-7cd0-46d9-a7a4-d8f00ceab754" providerId="AD" clId="Web-{9D18CAB9-60D8-C5F2-68A5-CAFD04AEAC6C}" dt="2025-02-04T10:55:17.170" v="1" actId="1076"/>
          <ac:spMkLst>
            <pc:docMk/>
            <pc:sldMk cId="651980985" sldId="259"/>
            <ac:spMk id="6" creationId="{740DE1CB-6034-4C2F-BEBD-82D3DD2B82A3}"/>
          </ac:spMkLst>
        </pc:spChg>
        <pc:spChg chg="mod">
          <ac:chgData name="Caterina Aliandro" userId="S::a062026@unipi.it::00f48f16-7cd0-46d9-a7a4-d8f00ceab754" providerId="AD" clId="Web-{9D18CAB9-60D8-C5F2-68A5-CAFD04AEAC6C}" dt="2025-02-04T10:56:02.734" v="7" actId="1076"/>
          <ac:spMkLst>
            <pc:docMk/>
            <pc:sldMk cId="651980985" sldId="259"/>
            <ac:spMk id="7" creationId="{D1769C19-4D7F-A1AC-6CC1-880458B4EE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80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19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4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17F2E014-7F2C-653E-21DE-D47897E322FA}"/>
              </a:ext>
            </a:extLst>
          </p:cNvPr>
          <p:cNvSpPr/>
          <p:nvPr userDrawn="1"/>
        </p:nvSpPr>
        <p:spPr>
          <a:xfrm>
            <a:off x="7543800" y="4229100"/>
            <a:ext cx="7543800" cy="69265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FB01750-7283-0BEB-C461-2A314A5DC346}"/>
              </a:ext>
            </a:extLst>
          </p:cNvPr>
          <p:cNvSpPr/>
          <p:nvPr userDrawn="1"/>
        </p:nvSpPr>
        <p:spPr>
          <a:xfrm>
            <a:off x="0" y="6163"/>
            <a:ext cx="1234440" cy="1622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DEB0FEC-6C0A-596D-F401-6FABDFBF2F05}"/>
              </a:ext>
            </a:extLst>
          </p:cNvPr>
          <p:cNvSpPr/>
          <p:nvPr userDrawn="1"/>
        </p:nvSpPr>
        <p:spPr>
          <a:xfrm>
            <a:off x="1255060" y="14993471"/>
            <a:ext cx="10936940" cy="12625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/>
              <a:t>TEAM:____________________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FCD1B6F-D4E0-189E-08E4-68889B996473}"/>
              </a:ext>
            </a:extLst>
          </p:cNvPr>
          <p:cNvCxnSpPr>
            <a:cxnSpLocks/>
          </p:cNvCxnSpPr>
          <p:nvPr userDrawn="1"/>
        </p:nvCxnSpPr>
        <p:spPr>
          <a:xfrm>
            <a:off x="5181600" y="0"/>
            <a:ext cx="4123765" cy="5056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866ADF7-157D-6423-3E6B-5A9727F7A8CE}"/>
              </a:ext>
            </a:extLst>
          </p:cNvPr>
          <p:cNvCxnSpPr>
            <a:cxnSpLocks/>
          </p:cNvCxnSpPr>
          <p:nvPr userDrawn="1"/>
        </p:nvCxnSpPr>
        <p:spPr>
          <a:xfrm>
            <a:off x="1308847" y="3442447"/>
            <a:ext cx="9681882" cy="4249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1D2B4BCA-6E7D-E121-D154-5B26286BB0AF}"/>
              </a:ext>
            </a:extLst>
          </p:cNvPr>
          <p:cNvCxnSpPr>
            <a:cxnSpLocks/>
          </p:cNvCxnSpPr>
          <p:nvPr userDrawn="1"/>
        </p:nvCxnSpPr>
        <p:spPr>
          <a:xfrm flipV="1">
            <a:off x="1308850" y="7844118"/>
            <a:ext cx="9726705" cy="2985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6250DF0A-D57A-3E9D-C599-E1363E0FB2B6}"/>
              </a:ext>
            </a:extLst>
          </p:cNvPr>
          <p:cNvCxnSpPr>
            <a:cxnSpLocks/>
          </p:cNvCxnSpPr>
          <p:nvPr userDrawn="1"/>
        </p:nvCxnSpPr>
        <p:spPr>
          <a:xfrm flipV="1">
            <a:off x="5109882" y="7996518"/>
            <a:ext cx="6078073" cy="701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6527E648-6C0B-C38F-63D5-5C1555B1A6BC}"/>
              </a:ext>
            </a:extLst>
          </p:cNvPr>
          <p:cNvSpPr/>
          <p:nvPr userDrawn="1"/>
        </p:nvSpPr>
        <p:spPr>
          <a:xfrm>
            <a:off x="9342120" y="5966460"/>
            <a:ext cx="3870960" cy="3604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66F11C1-BBB0-F60A-2E9D-6629ED0D1D66}"/>
              </a:ext>
            </a:extLst>
          </p:cNvPr>
          <p:cNvSpPr txBox="1"/>
          <p:nvPr userDrawn="1"/>
        </p:nvSpPr>
        <p:spPr>
          <a:xfrm>
            <a:off x="10824882" y="0"/>
            <a:ext cx="1113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MERCATO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15A0D51-E2DA-BB8C-DBFE-D3807D8840F1}"/>
              </a:ext>
            </a:extLst>
          </p:cNvPr>
          <p:cNvSpPr txBox="1"/>
          <p:nvPr userDrawn="1"/>
        </p:nvSpPr>
        <p:spPr>
          <a:xfrm rot="2952248">
            <a:off x="7749987" y="4191001"/>
            <a:ext cx="1243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PROBLEMA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B416629-E11C-BA39-2F84-944AC96C8398}"/>
              </a:ext>
            </a:extLst>
          </p:cNvPr>
          <p:cNvSpPr txBox="1"/>
          <p:nvPr userDrawn="1"/>
        </p:nvSpPr>
        <p:spPr>
          <a:xfrm rot="1385518">
            <a:off x="6458965" y="6046694"/>
            <a:ext cx="1261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SOLUZIONE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0616665-AC99-346E-5FEC-450D96A2C123}"/>
              </a:ext>
            </a:extLst>
          </p:cNvPr>
          <p:cNvSpPr txBox="1"/>
          <p:nvPr userDrawn="1"/>
        </p:nvSpPr>
        <p:spPr>
          <a:xfrm rot="20706450">
            <a:off x="6849129" y="9022976"/>
            <a:ext cx="96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RISORSE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E2232BF-068A-9F29-69A4-BC88B6DBE43C}"/>
              </a:ext>
            </a:extLst>
          </p:cNvPr>
          <p:cNvSpPr txBox="1"/>
          <p:nvPr userDrawn="1"/>
        </p:nvSpPr>
        <p:spPr>
          <a:xfrm rot="18652560">
            <a:off x="8474512" y="10833843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RISCHI</a:t>
            </a:r>
          </a:p>
        </p:txBody>
      </p:sp>
      <p:pic>
        <p:nvPicPr>
          <p:cNvPr id="20" name="Immagine 19" descr="Immagine che contiene schermata, Carattere, Elementi grafici, testo&#10;&#10;Descrizione generata automaticamente">
            <a:extLst>
              <a:ext uri="{FF2B5EF4-FFF2-40B4-BE49-F238E27FC236}">
                <a16:creationId xmlns:a16="http://schemas.microsoft.com/office/drawing/2014/main" id="{9234F084-1E1E-8B16-D82D-BC70737D1B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20591" y="14472769"/>
            <a:ext cx="2203824" cy="136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4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97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44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63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2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47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37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6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C57EE-D722-437D-BCC2-4FADD401F342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1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740DE1CB-6034-4C2F-BEBD-82D3DD2B82A3}"/>
              </a:ext>
            </a:extLst>
          </p:cNvPr>
          <p:cNvSpPr/>
          <p:nvPr/>
        </p:nvSpPr>
        <p:spPr>
          <a:xfrm>
            <a:off x="0" y="-270"/>
            <a:ext cx="1320136" cy="16256270"/>
          </a:xfrm>
          <a:prstGeom prst="rect">
            <a:avLst/>
          </a:prstGeom>
          <a:solidFill>
            <a:srgbClr val="9B809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1769C19-4D7F-A1AC-6CC1-880458B4EE09}"/>
              </a:ext>
            </a:extLst>
          </p:cNvPr>
          <p:cNvSpPr/>
          <p:nvPr/>
        </p:nvSpPr>
        <p:spPr>
          <a:xfrm>
            <a:off x="1234440" y="14829503"/>
            <a:ext cx="10957560" cy="1426497"/>
          </a:xfrm>
          <a:prstGeom prst="rect">
            <a:avLst/>
          </a:prstGeom>
          <a:solidFill>
            <a:srgbClr val="9B809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/>
              <a:t>                          TEAM:__________________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A467FD0-CC4E-B17C-222A-736A6AA27224}"/>
              </a:ext>
            </a:extLst>
          </p:cNvPr>
          <p:cNvCxnSpPr>
            <a:cxnSpLocks/>
          </p:cNvCxnSpPr>
          <p:nvPr/>
        </p:nvCxnSpPr>
        <p:spPr>
          <a:xfrm>
            <a:off x="5129419" y="-36778"/>
            <a:ext cx="4123765" cy="5056094"/>
          </a:xfrm>
          <a:prstGeom prst="line">
            <a:avLst/>
          </a:prstGeom>
          <a:ln>
            <a:solidFill>
              <a:srgbClr val="9B80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4A274AD-68C3-404B-7DE6-F8C5C45A1F63}"/>
              </a:ext>
            </a:extLst>
          </p:cNvPr>
          <p:cNvCxnSpPr>
            <a:cxnSpLocks/>
          </p:cNvCxnSpPr>
          <p:nvPr/>
        </p:nvCxnSpPr>
        <p:spPr>
          <a:xfrm>
            <a:off x="1308847" y="3442447"/>
            <a:ext cx="9681882" cy="4249271"/>
          </a:xfrm>
          <a:prstGeom prst="line">
            <a:avLst/>
          </a:prstGeom>
          <a:ln>
            <a:solidFill>
              <a:srgbClr val="9B80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0589343-F97A-85E5-90E7-DE5E1FD4D864}"/>
              </a:ext>
            </a:extLst>
          </p:cNvPr>
          <p:cNvCxnSpPr>
            <a:cxnSpLocks/>
          </p:cNvCxnSpPr>
          <p:nvPr/>
        </p:nvCxnSpPr>
        <p:spPr>
          <a:xfrm flipV="1">
            <a:off x="1308850" y="7844118"/>
            <a:ext cx="9726705" cy="2985247"/>
          </a:xfrm>
          <a:prstGeom prst="line">
            <a:avLst/>
          </a:prstGeom>
          <a:ln>
            <a:solidFill>
              <a:srgbClr val="9B80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7E3990E5-D537-866E-80D8-B6BA1A86E3F1}"/>
              </a:ext>
            </a:extLst>
          </p:cNvPr>
          <p:cNvCxnSpPr>
            <a:cxnSpLocks/>
          </p:cNvCxnSpPr>
          <p:nvPr/>
        </p:nvCxnSpPr>
        <p:spPr>
          <a:xfrm flipV="1">
            <a:off x="5109882" y="7996518"/>
            <a:ext cx="6078073" cy="7010400"/>
          </a:xfrm>
          <a:prstGeom prst="line">
            <a:avLst/>
          </a:prstGeom>
          <a:ln>
            <a:solidFill>
              <a:srgbClr val="9B80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>
            <a:extLst>
              <a:ext uri="{FF2B5EF4-FFF2-40B4-BE49-F238E27FC236}">
                <a16:creationId xmlns:a16="http://schemas.microsoft.com/office/drawing/2014/main" id="{0A21C2CF-3C1F-2107-D78F-E2C2BC6BF7E5}"/>
              </a:ext>
            </a:extLst>
          </p:cNvPr>
          <p:cNvSpPr/>
          <p:nvPr/>
        </p:nvSpPr>
        <p:spPr>
          <a:xfrm>
            <a:off x="9380220" y="5923840"/>
            <a:ext cx="3870960" cy="3604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8649356-38F2-9668-EB8B-176872FE4454}"/>
              </a:ext>
            </a:extLst>
          </p:cNvPr>
          <p:cNvSpPr txBox="1"/>
          <p:nvPr/>
        </p:nvSpPr>
        <p:spPr>
          <a:xfrm rot="5400000">
            <a:off x="10957009" y="3133829"/>
            <a:ext cx="1875770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INNOVAZIONE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086E210-621C-68F4-6A67-751861A3C91D}"/>
              </a:ext>
            </a:extLst>
          </p:cNvPr>
          <p:cNvSpPr txBox="1"/>
          <p:nvPr/>
        </p:nvSpPr>
        <p:spPr>
          <a:xfrm rot="2952248">
            <a:off x="7266409" y="4044434"/>
            <a:ext cx="1964769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SOSTENIBILITA’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9108123-9C00-D527-EBB2-1EF6097C01F7}"/>
              </a:ext>
            </a:extLst>
          </p:cNvPr>
          <p:cNvSpPr txBox="1"/>
          <p:nvPr/>
        </p:nvSpPr>
        <p:spPr>
          <a:xfrm rot="1385518">
            <a:off x="6476182" y="6046694"/>
            <a:ext cx="122732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IMPATTO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9B3130C-96AF-71CE-C4B6-40C9AC4F6541}"/>
              </a:ext>
            </a:extLst>
          </p:cNvPr>
          <p:cNvSpPr txBox="1"/>
          <p:nvPr/>
        </p:nvSpPr>
        <p:spPr>
          <a:xfrm rot="20507012">
            <a:off x="6205580" y="9143770"/>
            <a:ext cx="158556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FATTIBILITA’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6377946-D116-200F-F566-F97823AC5535}"/>
              </a:ext>
            </a:extLst>
          </p:cNvPr>
          <p:cNvSpPr txBox="1"/>
          <p:nvPr/>
        </p:nvSpPr>
        <p:spPr>
          <a:xfrm rot="18652560">
            <a:off x="5273340" y="12379763"/>
            <a:ext cx="4668650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COLLABORAZIONE INTERDISCIPLINARE</a:t>
            </a:r>
          </a:p>
        </p:txBody>
      </p:sp>
      <p:pic>
        <p:nvPicPr>
          <p:cNvPr id="26" name="Immagine 25" descr="Immagine che contiene schermata, Carattere, Elementi grafici, testo&#10;&#10;Descrizione generata automaticamente">
            <a:extLst>
              <a:ext uri="{FF2B5EF4-FFF2-40B4-BE49-F238E27FC236}">
                <a16:creationId xmlns:a16="http://schemas.microsoft.com/office/drawing/2014/main" id="{ECAD5E44-EEC8-8E79-D569-AE1ECAE4F034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20591" y="14472769"/>
            <a:ext cx="2203824" cy="1362639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5C6946-64E3-4A01-A0B3-D2C69208EF93}"/>
              </a:ext>
            </a:extLst>
          </p:cNvPr>
          <p:cNvSpPr txBox="1"/>
          <p:nvPr/>
        </p:nvSpPr>
        <p:spPr>
          <a:xfrm rot="10800000" flipV="1">
            <a:off x="7543800" y="537861"/>
            <a:ext cx="3991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0" i="0" dirty="0">
                <a:solidFill>
                  <a:srgbClr val="000000"/>
                </a:solidFill>
                <a:effectLst/>
                <a:latin typeface="WordVisi_MSFontService"/>
              </a:rPr>
              <a:t>Originalità dell'idea e capacità di proporre soluzioni creative e non convenzionali per il settore agroalimentare.</a:t>
            </a:r>
            <a:endParaRPr lang="it-IT" sz="1600" dirty="0">
              <a:latin typeface="Avenir Next LT Pro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4ECD4B-646E-4492-B1BE-10A605E5436B}"/>
              </a:ext>
            </a:extLst>
          </p:cNvPr>
          <p:cNvSpPr txBox="1"/>
          <p:nvPr/>
        </p:nvSpPr>
        <p:spPr>
          <a:xfrm rot="2460000">
            <a:off x="2350131" y="2526942"/>
            <a:ext cx="508362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0" i="0" dirty="0">
                <a:solidFill>
                  <a:srgbClr val="000000"/>
                </a:solidFill>
                <a:effectLst/>
                <a:latin typeface="WordVisi_MSFontService"/>
              </a:rPr>
              <a:t>Quanto il progetto contribuisce alla sostenibilità ambientale, economica e sociale del sistema agroalimentare.</a:t>
            </a:r>
            <a:endParaRPr lang="en-US" sz="1600" dirty="0">
              <a:solidFill>
                <a:srgbClr val="808080"/>
              </a:solidFill>
              <a:latin typeface="Avenir Next LT Pro"/>
              <a:cs typeface="Segoe U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3D7A75C-503B-73E4-8C45-3816C624703D}"/>
              </a:ext>
            </a:extLst>
          </p:cNvPr>
          <p:cNvSpPr txBox="1"/>
          <p:nvPr/>
        </p:nvSpPr>
        <p:spPr>
          <a:xfrm>
            <a:off x="1542869" y="6953049"/>
            <a:ext cx="510177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0" i="0" dirty="0">
                <a:solidFill>
                  <a:srgbClr val="000000"/>
                </a:solidFill>
                <a:effectLst/>
                <a:latin typeface="WordVisi_MSFontService"/>
              </a:rPr>
              <a:t>Potenziale del progetto di generare un impatto positivo a livello locale o globale, migliorando la resilienza e l’inclusività del settore.</a:t>
            </a:r>
            <a:endParaRPr lang="en-US" sz="1600" dirty="0">
              <a:solidFill>
                <a:srgbClr val="808080"/>
              </a:solidFill>
              <a:latin typeface="Avenir Next LT Pro"/>
              <a:cs typeface="Segoe UI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D351691-76A2-AE98-D41D-CC3E4E52C8C6}"/>
              </a:ext>
            </a:extLst>
          </p:cNvPr>
          <p:cNvSpPr txBox="1"/>
          <p:nvPr/>
        </p:nvSpPr>
        <p:spPr>
          <a:xfrm rot="-1920000">
            <a:off x="1765893" y="11698162"/>
            <a:ext cx="599077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0" i="0" dirty="0">
                <a:solidFill>
                  <a:srgbClr val="000000"/>
                </a:solidFill>
                <a:effectLst/>
                <a:latin typeface="WordVisi_MSFontService"/>
              </a:rPr>
              <a:t>Realizzabilità pratica dell’idea e chiarezza del modello di business.</a:t>
            </a:r>
            <a:endParaRPr lang="en-US" sz="1600" dirty="0">
              <a:solidFill>
                <a:srgbClr val="808080"/>
              </a:solidFill>
              <a:latin typeface="Avenir Next LT Pro"/>
              <a:cs typeface="Segoe UI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13FCF1B-CB94-EAA2-E533-D76F4E992BF7}"/>
              </a:ext>
            </a:extLst>
          </p:cNvPr>
          <p:cNvSpPr txBox="1"/>
          <p:nvPr/>
        </p:nvSpPr>
        <p:spPr>
          <a:xfrm>
            <a:off x="7868443" y="13789077"/>
            <a:ext cx="334191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b="0" i="0" dirty="0">
                <a:solidFill>
                  <a:srgbClr val="000000"/>
                </a:solidFill>
                <a:effectLst/>
                <a:latin typeface="WordVisi_MSFontService"/>
              </a:rPr>
              <a:t>Valore aggiunto dell'integrazione di competenze provenienti da diverse discipline e settori.</a:t>
            </a:r>
            <a:endParaRPr lang="en-US" sz="1600" dirty="0">
              <a:solidFill>
                <a:srgbClr val="808080"/>
              </a:solidFill>
              <a:latin typeface="Avenir Next LT Pro"/>
              <a:cs typeface="Segoe UI"/>
            </a:endParaRPr>
          </a:p>
        </p:txBody>
      </p:sp>
      <p:pic>
        <p:nvPicPr>
          <p:cNvPr id="29" name="Immagine 28" descr="Immagine che contiene verdura">
            <a:extLst>
              <a:ext uri="{FF2B5EF4-FFF2-40B4-BE49-F238E27FC236}">
                <a16:creationId xmlns:a16="http://schemas.microsoft.com/office/drawing/2014/main" id="{47DD05EE-8C3C-6694-ADE5-0EFD299939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101" y="4498196"/>
            <a:ext cx="6233437" cy="633116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DC6A8C79-8028-7BDB-863B-974A2BDE0480}"/>
              </a:ext>
            </a:extLst>
          </p:cNvPr>
          <p:cNvSpPr txBox="1"/>
          <p:nvPr/>
        </p:nvSpPr>
        <p:spPr>
          <a:xfrm rot="16200000">
            <a:off x="-4916667" y="4869167"/>
            <a:ext cx="11174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chemeClr val="bg1"/>
                </a:solidFill>
                <a:latin typeface="Avenir Next LT Pro"/>
              </a:rPr>
              <a:t>T</a:t>
            </a:r>
            <a:r>
              <a:rPr lang="it-IT" sz="4800" dirty="0">
                <a:solidFill>
                  <a:schemeClr val="lt1"/>
                </a:solidFill>
                <a:latin typeface="Avenir Next LT Pro"/>
              </a:rPr>
              <a:t>ITOLO</a:t>
            </a:r>
            <a:r>
              <a:rPr lang="it-IT" sz="4800" dirty="0">
                <a:solidFill>
                  <a:schemeClr val="bg1"/>
                </a:solidFill>
              </a:rPr>
              <a:t>:___________________________</a:t>
            </a:r>
            <a:endParaRPr lang="it-IT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36A34AB-DE26-554F-E4B2-4551BA1F4A54}"/>
              </a:ext>
            </a:extLst>
          </p:cNvPr>
          <p:cNvSpPr txBox="1"/>
          <p:nvPr/>
        </p:nvSpPr>
        <p:spPr>
          <a:xfrm>
            <a:off x="1279623" y="14901783"/>
            <a:ext cx="3213039" cy="1354217"/>
          </a:xfrm>
          <a:prstGeom prst="rect">
            <a:avLst/>
          </a:prstGeom>
          <a:solidFill>
            <a:srgbClr val="9B809D"/>
          </a:solidFill>
        </p:spPr>
        <p:txBody>
          <a:bodyPr wrap="square" rtlCol="0">
            <a:spAutoFit/>
          </a:bodyPr>
          <a:lstStyle/>
          <a:p>
            <a:r>
              <a:rPr lang="it-IT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Dipartimento di Scienze Agrarie, Alimentari e Agro-ambientali</a:t>
            </a:r>
          </a:p>
          <a:p>
            <a:endParaRPr lang="it-IT" sz="1400" b="0" kern="1200" dirty="0">
              <a:solidFill>
                <a:schemeClr val="bg1"/>
              </a:solidFill>
              <a:latin typeface="Avenir Next LT Pro"/>
              <a:ea typeface="+mn-ea"/>
              <a:cs typeface="+mn-cs"/>
            </a:endParaRPr>
          </a:p>
          <a:p>
            <a:r>
              <a:rPr lang="it-IT" sz="1400" b="0" kern="1200" dirty="0">
                <a:solidFill>
                  <a:schemeClr val="bg1"/>
                </a:solidFill>
                <a:latin typeface="Avenir Next LT Pro"/>
                <a:ea typeface="+mn-ea"/>
                <a:cs typeface="+mn-cs"/>
              </a:rPr>
              <a:t>11 febbraio 2025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1980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6a7a1c4-bdc1-4ddb-8176-30a417261684">
      <Terms xmlns="http://schemas.microsoft.com/office/infopath/2007/PartnerControls"/>
    </lcf76f155ced4ddcb4097134ff3c332f>
    <TaxCatchAll xmlns="e2752add-db63-433b-ac2b-ff3a93b27cb4" xsi:nil="true"/>
    <Protocollo_x002f_Repertorio xmlns="96a7a1c4-bdc1-4ddb-8176-30a41726168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875DA7BB77AAE42AE8EF61E3118DAB6" ma:contentTypeVersion="19" ma:contentTypeDescription="Creare un nuovo documento." ma:contentTypeScope="" ma:versionID="0afa9af229b14c63d117b0b6ba323d6f">
  <xsd:schema xmlns:xsd="http://www.w3.org/2001/XMLSchema" xmlns:xs="http://www.w3.org/2001/XMLSchema" xmlns:p="http://schemas.microsoft.com/office/2006/metadata/properties" xmlns:ns2="96a7a1c4-bdc1-4ddb-8176-30a417261684" xmlns:ns3="e2752add-db63-433b-ac2b-ff3a93b27cb4" targetNamespace="http://schemas.microsoft.com/office/2006/metadata/properties" ma:root="true" ma:fieldsID="603518e508134c30c34e3aa6842f66cb" ns2:_="" ns3:_="">
    <xsd:import namespace="96a7a1c4-bdc1-4ddb-8176-30a417261684"/>
    <xsd:import namespace="e2752add-db63-433b-ac2b-ff3a93b27c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Protocollo_x002f_Repertori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a1c4-bdc1-4ddb-8176-30a4172616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4916a575-a2c4-47fb-bb3c-b06084ed58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Protocollo_x002f_Repertorio" ma:index="26" nillable="true" ma:displayName="Protocollo / Repertorio" ma:format="Dropdown" ma:internalName="Protocollo_x002f_Repertori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752add-db63-433b-ac2b-ff3a93b27cb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cd0b76-45ce-4feb-a27e-3b5152e77027}" ma:internalName="TaxCatchAll" ma:showField="CatchAllData" ma:web="e2752add-db63-433b-ac2b-ff3a93b27c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AEA36A-0657-4872-8040-B1C4EBB69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322C14-4AA9-4C44-B655-2B634972EDAE}">
  <ds:schemaRefs>
    <ds:schemaRef ds:uri="6d8bbfdc-15f3-46c5-8e5d-4a57cd751ee0"/>
    <ds:schemaRef ds:uri="fa90bb17-370c-472b-9d55-609ce9d5eed6"/>
    <ds:schemaRef ds:uri="http://schemas.microsoft.com/office/2006/metadata/properties"/>
    <ds:schemaRef ds:uri="http://schemas.microsoft.com/office/infopath/2007/PartnerControls"/>
    <ds:schemaRef ds:uri="96a7a1c4-bdc1-4ddb-8176-30a417261684"/>
    <ds:schemaRef ds:uri="e2752add-db63-433b-ac2b-ff3a93b27cb4"/>
  </ds:schemaRefs>
</ds:datastoreItem>
</file>

<file path=customXml/itemProps3.xml><?xml version="1.0" encoding="utf-8"?>
<ds:datastoreItem xmlns:ds="http://schemas.openxmlformats.org/officeDocument/2006/customXml" ds:itemID="{D5BCEA7E-468E-443A-8133-A45D9E421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a7a1c4-bdc1-4ddb-8176-30a417261684"/>
    <ds:schemaRef ds:uri="e2752add-db63-433b-ac2b-ff3a93b27c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</TotalTime>
  <Words>99</Words>
  <Application>Microsoft Office PowerPoint</Application>
  <PresentationFormat>Personalizzato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Calibri</vt:lpstr>
      <vt:lpstr>Calibri Light</vt:lpstr>
      <vt:lpstr>WordVisi_MSFontService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Pittalis - B&amp;P</dc:creator>
  <cp:lastModifiedBy>Caterina Aliandro</cp:lastModifiedBy>
  <cp:revision>17</cp:revision>
  <dcterms:created xsi:type="dcterms:W3CDTF">2024-02-19T19:54:52Z</dcterms:created>
  <dcterms:modified xsi:type="dcterms:W3CDTF">2025-02-04T11:35:48Z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0x010100C875DA7BB77AAE42AE8EF61E3118DAB6</vt:lpwstr>
  </property>
  <property fmtid="{D5CDD505-2E9C-101B-9397-08002B2CF9AE}" pid="3" name="MediaServiceImageTags">
    <vt:lpwstr/>
  </property>
</Properties>
</file>