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9" r:id="rId6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2E455-108F-B837-F4F3-6ABF0D0A2BEE}" v="445" dt="2024-10-30T11:44:01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7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80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19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4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17F2E014-7F2C-653E-21DE-D47897E322FA}"/>
              </a:ext>
            </a:extLst>
          </p:cNvPr>
          <p:cNvSpPr/>
          <p:nvPr userDrawn="1"/>
        </p:nvSpPr>
        <p:spPr>
          <a:xfrm>
            <a:off x="7543800" y="4229100"/>
            <a:ext cx="7543800" cy="69265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FB01750-7283-0BEB-C461-2A314A5DC346}"/>
              </a:ext>
            </a:extLst>
          </p:cNvPr>
          <p:cNvSpPr/>
          <p:nvPr userDrawn="1"/>
        </p:nvSpPr>
        <p:spPr>
          <a:xfrm>
            <a:off x="0" y="6163"/>
            <a:ext cx="1234440" cy="16227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9DEB0FEC-6C0A-596D-F401-6FABDFBF2F05}"/>
              </a:ext>
            </a:extLst>
          </p:cNvPr>
          <p:cNvSpPr/>
          <p:nvPr userDrawn="1"/>
        </p:nvSpPr>
        <p:spPr>
          <a:xfrm>
            <a:off x="1255060" y="14993471"/>
            <a:ext cx="10936940" cy="12625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dirty="0"/>
              <a:t>TEAM:____________________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FCD1B6F-D4E0-189E-08E4-68889B996473}"/>
              </a:ext>
            </a:extLst>
          </p:cNvPr>
          <p:cNvCxnSpPr>
            <a:cxnSpLocks/>
          </p:cNvCxnSpPr>
          <p:nvPr userDrawn="1"/>
        </p:nvCxnSpPr>
        <p:spPr>
          <a:xfrm>
            <a:off x="5181600" y="0"/>
            <a:ext cx="4123765" cy="5056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8866ADF7-157D-6423-3E6B-5A9727F7A8CE}"/>
              </a:ext>
            </a:extLst>
          </p:cNvPr>
          <p:cNvCxnSpPr>
            <a:cxnSpLocks/>
          </p:cNvCxnSpPr>
          <p:nvPr userDrawn="1"/>
        </p:nvCxnSpPr>
        <p:spPr>
          <a:xfrm>
            <a:off x="1308847" y="3442447"/>
            <a:ext cx="9681882" cy="4249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1D2B4BCA-6E7D-E121-D154-5B26286BB0AF}"/>
              </a:ext>
            </a:extLst>
          </p:cNvPr>
          <p:cNvCxnSpPr>
            <a:cxnSpLocks/>
          </p:cNvCxnSpPr>
          <p:nvPr userDrawn="1"/>
        </p:nvCxnSpPr>
        <p:spPr>
          <a:xfrm flipV="1">
            <a:off x="1308850" y="7844118"/>
            <a:ext cx="9726705" cy="2985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6250DF0A-D57A-3E9D-C599-E1363E0FB2B6}"/>
              </a:ext>
            </a:extLst>
          </p:cNvPr>
          <p:cNvCxnSpPr>
            <a:cxnSpLocks/>
          </p:cNvCxnSpPr>
          <p:nvPr userDrawn="1"/>
        </p:nvCxnSpPr>
        <p:spPr>
          <a:xfrm flipV="1">
            <a:off x="5109882" y="7996518"/>
            <a:ext cx="6078073" cy="701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>
            <a:extLst>
              <a:ext uri="{FF2B5EF4-FFF2-40B4-BE49-F238E27FC236}">
                <a16:creationId xmlns:a16="http://schemas.microsoft.com/office/drawing/2014/main" id="{6527E648-6C0B-C38F-63D5-5C1555B1A6BC}"/>
              </a:ext>
            </a:extLst>
          </p:cNvPr>
          <p:cNvSpPr/>
          <p:nvPr userDrawn="1"/>
        </p:nvSpPr>
        <p:spPr>
          <a:xfrm>
            <a:off x="9342120" y="5966460"/>
            <a:ext cx="3870960" cy="3604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D66F11C1-BBB0-F60A-2E9D-6629ED0D1D66}"/>
              </a:ext>
            </a:extLst>
          </p:cNvPr>
          <p:cNvSpPr txBox="1"/>
          <p:nvPr userDrawn="1"/>
        </p:nvSpPr>
        <p:spPr>
          <a:xfrm>
            <a:off x="10824882" y="0"/>
            <a:ext cx="1113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MERCATO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15A0D51-E2DA-BB8C-DBFE-D3807D8840F1}"/>
              </a:ext>
            </a:extLst>
          </p:cNvPr>
          <p:cNvSpPr txBox="1"/>
          <p:nvPr userDrawn="1"/>
        </p:nvSpPr>
        <p:spPr>
          <a:xfrm rot="2952248">
            <a:off x="7749987" y="4191001"/>
            <a:ext cx="1243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PROBLEMA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B416629-E11C-BA39-2F84-944AC96C8398}"/>
              </a:ext>
            </a:extLst>
          </p:cNvPr>
          <p:cNvSpPr txBox="1"/>
          <p:nvPr userDrawn="1"/>
        </p:nvSpPr>
        <p:spPr>
          <a:xfrm rot="1385518">
            <a:off x="6458965" y="6046694"/>
            <a:ext cx="1261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SOLUZIONE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0616665-AC99-346E-5FEC-450D96A2C123}"/>
              </a:ext>
            </a:extLst>
          </p:cNvPr>
          <p:cNvSpPr txBox="1"/>
          <p:nvPr userDrawn="1"/>
        </p:nvSpPr>
        <p:spPr>
          <a:xfrm rot="20706450">
            <a:off x="6849129" y="9022976"/>
            <a:ext cx="96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RISORSE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4E2232BF-068A-9F29-69A4-BC88B6DBE43C}"/>
              </a:ext>
            </a:extLst>
          </p:cNvPr>
          <p:cNvSpPr txBox="1"/>
          <p:nvPr userDrawn="1"/>
        </p:nvSpPr>
        <p:spPr>
          <a:xfrm rot="18652560">
            <a:off x="8474512" y="10833843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RISCHI</a:t>
            </a:r>
          </a:p>
        </p:txBody>
      </p:sp>
      <p:pic>
        <p:nvPicPr>
          <p:cNvPr id="20" name="Immagine 19" descr="Immagine che contiene schermata, Carattere, Elementi grafici, testo&#10;&#10;Descrizione generata automaticamente">
            <a:extLst>
              <a:ext uri="{FF2B5EF4-FFF2-40B4-BE49-F238E27FC236}">
                <a16:creationId xmlns:a16="http://schemas.microsoft.com/office/drawing/2014/main" id="{9234F084-1E1E-8B16-D82D-BC70737D1B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20591" y="14472769"/>
            <a:ext cx="2203824" cy="136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4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97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44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163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72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547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373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6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C57EE-D722-437D-BCC2-4FADD401F342}" type="datetimeFigureOut">
              <a:rPr lang="it-IT" smtClean="0"/>
              <a:t>30/10/2024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AA8F5-DBB8-42B8-9F16-9415D568AF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81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F4CAD622-14D0-40FE-E8F2-799722A3E8B0}"/>
              </a:ext>
            </a:extLst>
          </p:cNvPr>
          <p:cNvSpPr/>
          <p:nvPr/>
        </p:nvSpPr>
        <p:spPr>
          <a:xfrm>
            <a:off x="7543800" y="4229100"/>
            <a:ext cx="7543800" cy="69265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40DE1CB-6034-4C2F-BEBD-82D3DD2B82A3}"/>
              </a:ext>
            </a:extLst>
          </p:cNvPr>
          <p:cNvSpPr/>
          <p:nvPr/>
        </p:nvSpPr>
        <p:spPr>
          <a:xfrm>
            <a:off x="0" y="6163"/>
            <a:ext cx="1234440" cy="16227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1769C19-4D7F-A1AC-6CC1-880458B4EE09}"/>
              </a:ext>
            </a:extLst>
          </p:cNvPr>
          <p:cNvSpPr/>
          <p:nvPr/>
        </p:nvSpPr>
        <p:spPr>
          <a:xfrm>
            <a:off x="1255060" y="14993471"/>
            <a:ext cx="10936940" cy="12625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sz="4800" dirty="0">
                <a:latin typeface="Avenir Next LT Pro"/>
              </a:rPr>
              <a:t>TEAM:____________________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A467FD0-CC4E-B17C-222A-736A6AA27224}"/>
              </a:ext>
            </a:extLst>
          </p:cNvPr>
          <p:cNvCxnSpPr>
            <a:cxnSpLocks/>
          </p:cNvCxnSpPr>
          <p:nvPr/>
        </p:nvCxnSpPr>
        <p:spPr>
          <a:xfrm>
            <a:off x="5181600" y="0"/>
            <a:ext cx="4123765" cy="5056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4A274AD-68C3-404B-7DE6-F8C5C45A1F63}"/>
              </a:ext>
            </a:extLst>
          </p:cNvPr>
          <p:cNvCxnSpPr>
            <a:cxnSpLocks/>
          </p:cNvCxnSpPr>
          <p:nvPr/>
        </p:nvCxnSpPr>
        <p:spPr>
          <a:xfrm>
            <a:off x="1308847" y="3442447"/>
            <a:ext cx="9681882" cy="4249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0589343-F97A-85E5-90E7-DE5E1FD4D864}"/>
              </a:ext>
            </a:extLst>
          </p:cNvPr>
          <p:cNvCxnSpPr>
            <a:cxnSpLocks/>
          </p:cNvCxnSpPr>
          <p:nvPr/>
        </p:nvCxnSpPr>
        <p:spPr>
          <a:xfrm flipV="1">
            <a:off x="1308850" y="7844118"/>
            <a:ext cx="9726705" cy="2985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7E3990E5-D537-866E-80D8-B6BA1A86E3F1}"/>
              </a:ext>
            </a:extLst>
          </p:cNvPr>
          <p:cNvCxnSpPr>
            <a:cxnSpLocks/>
          </p:cNvCxnSpPr>
          <p:nvPr/>
        </p:nvCxnSpPr>
        <p:spPr>
          <a:xfrm flipV="1">
            <a:off x="5109882" y="7996518"/>
            <a:ext cx="6078073" cy="701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>
            <a:extLst>
              <a:ext uri="{FF2B5EF4-FFF2-40B4-BE49-F238E27FC236}">
                <a16:creationId xmlns:a16="http://schemas.microsoft.com/office/drawing/2014/main" id="{0A21C2CF-3C1F-2107-D78F-E2C2BC6BF7E5}"/>
              </a:ext>
            </a:extLst>
          </p:cNvPr>
          <p:cNvSpPr/>
          <p:nvPr/>
        </p:nvSpPr>
        <p:spPr>
          <a:xfrm>
            <a:off x="9342120" y="5966460"/>
            <a:ext cx="3870960" cy="3604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it-IT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8649356-38F2-9668-EB8B-176872FE4454}"/>
              </a:ext>
            </a:extLst>
          </p:cNvPr>
          <p:cNvSpPr txBox="1"/>
          <p:nvPr/>
        </p:nvSpPr>
        <p:spPr>
          <a:xfrm rot="5400000">
            <a:off x="11225057" y="3319667"/>
            <a:ext cx="133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>
                <a:latin typeface="Avenir Next LT Pro"/>
              </a:rPr>
              <a:t>MERCATO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086E210-621C-68F4-6A67-751861A3C91D}"/>
              </a:ext>
            </a:extLst>
          </p:cNvPr>
          <p:cNvSpPr txBox="1"/>
          <p:nvPr/>
        </p:nvSpPr>
        <p:spPr>
          <a:xfrm rot="2952248">
            <a:off x="7628640" y="4191001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>
                <a:latin typeface="Avenir Next LT Pro"/>
              </a:rPr>
              <a:t>PROBLEMA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9108123-9C00-D527-EBB2-1EF6097C01F7}"/>
              </a:ext>
            </a:extLst>
          </p:cNvPr>
          <p:cNvSpPr txBox="1"/>
          <p:nvPr/>
        </p:nvSpPr>
        <p:spPr>
          <a:xfrm rot="1385518">
            <a:off x="6318189" y="6046694"/>
            <a:ext cx="1543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>
                <a:latin typeface="Avenir Next LT Pro"/>
              </a:rPr>
              <a:t>SOLUZIONE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9B3130C-96AF-71CE-C4B6-40C9AC4F6541}"/>
              </a:ext>
            </a:extLst>
          </p:cNvPr>
          <p:cNvSpPr txBox="1"/>
          <p:nvPr/>
        </p:nvSpPr>
        <p:spPr>
          <a:xfrm rot="20706450">
            <a:off x="6745832" y="902297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>
                <a:latin typeface="Avenir Next LT Pro"/>
              </a:rPr>
              <a:t>RISORSE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6377946-D116-200F-F566-F97823AC5535}"/>
              </a:ext>
            </a:extLst>
          </p:cNvPr>
          <p:cNvSpPr txBox="1"/>
          <p:nvPr/>
        </p:nvSpPr>
        <p:spPr>
          <a:xfrm rot="18652560">
            <a:off x="8395164" y="10833843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>
                <a:latin typeface="Avenir Next LT Pro"/>
              </a:rPr>
              <a:t>RISCHI</a:t>
            </a:r>
          </a:p>
        </p:txBody>
      </p:sp>
      <p:pic>
        <p:nvPicPr>
          <p:cNvPr id="2" name="Immagine 1" descr="Immagine che contiene testo, schermata, Carattere, Elementi grafici&#10;&#10;Descrizione generata automaticamente">
            <a:extLst>
              <a:ext uri="{FF2B5EF4-FFF2-40B4-BE49-F238E27FC236}">
                <a16:creationId xmlns:a16="http://schemas.microsoft.com/office/drawing/2014/main" id="{8A25F648-7966-1443-FD51-8F13C03E8A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343295" y="14464922"/>
            <a:ext cx="2070161" cy="1384867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AF1E1AB-10B8-B6DC-5CF5-366856CD9D2E}"/>
              </a:ext>
            </a:extLst>
          </p:cNvPr>
          <p:cNvSpPr txBox="1"/>
          <p:nvPr/>
        </p:nvSpPr>
        <p:spPr>
          <a:xfrm rot="-5400000">
            <a:off x="-2424460" y="2805562"/>
            <a:ext cx="6092518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4400" b="1" dirty="0">
                <a:solidFill>
                  <a:schemeClr val="bg1"/>
                </a:solidFill>
                <a:cs typeface="Calibri"/>
              </a:rPr>
              <a:t>TITOLO/NOME DELL'IDEA</a:t>
            </a:r>
          </a:p>
        </p:txBody>
      </p:sp>
    </p:spTree>
    <p:extLst>
      <p:ext uri="{BB962C8B-B14F-4D97-AF65-F5344CB8AC3E}">
        <p14:creationId xmlns:p14="http://schemas.microsoft.com/office/powerpoint/2010/main" val="179496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F4CAD622-14D0-40FE-E8F2-799722A3E8B0}"/>
              </a:ext>
            </a:extLst>
          </p:cNvPr>
          <p:cNvSpPr/>
          <p:nvPr/>
        </p:nvSpPr>
        <p:spPr>
          <a:xfrm>
            <a:off x="7543800" y="4229100"/>
            <a:ext cx="7543800" cy="69265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40DE1CB-6034-4C2F-BEBD-82D3DD2B82A3}"/>
              </a:ext>
            </a:extLst>
          </p:cNvPr>
          <p:cNvSpPr/>
          <p:nvPr/>
        </p:nvSpPr>
        <p:spPr>
          <a:xfrm>
            <a:off x="0" y="6163"/>
            <a:ext cx="1234440" cy="162274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D1769C19-4D7F-A1AC-6CC1-880458B4EE09}"/>
              </a:ext>
            </a:extLst>
          </p:cNvPr>
          <p:cNvSpPr/>
          <p:nvPr/>
        </p:nvSpPr>
        <p:spPr>
          <a:xfrm>
            <a:off x="1255060" y="14993471"/>
            <a:ext cx="10936940" cy="126253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/>
              <a:t>TEAM:________1____________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A467FD0-CC4E-B17C-222A-736A6AA27224}"/>
              </a:ext>
            </a:extLst>
          </p:cNvPr>
          <p:cNvCxnSpPr>
            <a:cxnSpLocks/>
          </p:cNvCxnSpPr>
          <p:nvPr/>
        </p:nvCxnSpPr>
        <p:spPr>
          <a:xfrm>
            <a:off x="5181600" y="0"/>
            <a:ext cx="4123765" cy="5056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4A274AD-68C3-404B-7DE6-F8C5C45A1F63}"/>
              </a:ext>
            </a:extLst>
          </p:cNvPr>
          <p:cNvCxnSpPr>
            <a:cxnSpLocks/>
          </p:cNvCxnSpPr>
          <p:nvPr/>
        </p:nvCxnSpPr>
        <p:spPr>
          <a:xfrm>
            <a:off x="1308847" y="3442447"/>
            <a:ext cx="9681882" cy="4249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90589343-F97A-85E5-90E7-DE5E1FD4D864}"/>
              </a:ext>
            </a:extLst>
          </p:cNvPr>
          <p:cNvCxnSpPr>
            <a:cxnSpLocks/>
          </p:cNvCxnSpPr>
          <p:nvPr/>
        </p:nvCxnSpPr>
        <p:spPr>
          <a:xfrm flipV="1">
            <a:off x="1308850" y="7844118"/>
            <a:ext cx="9726705" cy="2985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7E3990E5-D537-866E-80D8-B6BA1A86E3F1}"/>
              </a:ext>
            </a:extLst>
          </p:cNvPr>
          <p:cNvCxnSpPr>
            <a:cxnSpLocks/>
          </p:cNvCxnSpPr>
          <p:nvPr/>
        </p:nvCxnSpPr>
        <p:spPr>
          <a:xfrm flipV="1">
            <a:off x="5109882" y="7996518"/>
            <a:ext cx="6078073" cy="701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e 4">
            <a:extLst>
              <a:ext uri="{FF2B5EF4-FFF2-40B4-BE49-F238E27FC236}">
                <a16:creationId xmlns:a16="http://schemas.microsoft.com/office/drawing/2014/main" id="{0A21C2CF-3C1F-2107-D78F-E2C2BC6BF7E5}"/>
              </a:ext>
            </a:extLst>
          </p:cNvPr>
          <p:cNvSpPr/>
          <p:nvPr/>
        </p:nvSpPr>
        <p:spPr>
          <a:xfrm>
            <a:off x="9332595" y="5890260"/>
            <a:ext cx="3870960" cy="3604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8649356-38F2-9668-EB8B-176872FE4454}"/>
              </a:ext>
            </a:extLst>
          </p:cNvPr>
          <p:cNvSpPr txBox="1"/>
          <p:nvPr/>
        </p:nvSpPr>
        <p:spPr>
          <a:xfrm rot="5400000">
            <a:off x="11225057" y="3319667"/>
            <a:ext cx="1334533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>
                <a:latin typeface="Avenir Next LT Pro"/>
              </a:rPr>
              <a:t>MERCATO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086E210-621C-68F4-6A67-751861A3C91D}"/>
              </a:ext>
            </a:extLst>
          </p:cNvPr>
          <p:cNvSpPr txBox="1"/>
          <p:nvPr/>
        </p:nvSpPr>
        <p:spPr>
          <a:xfrm rot="2952248">
            <a:off x="7628640" y="4191001"/>
            <a:ext cx="1486304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>
                <a:latin typeface="Avenir Next LT Pro"/>
              </a:rPr>
              <a:t>PROBLEMA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9108123-9C00-D527-EBB2-1EF6097C01F7}"/>
              </a:ext>
            </a:extLst>
          </p:cNvPr>
          <p:cNvSpPr txBox="1"/>
          <p:nvPr/>
        </p:nvSpPr>
        <p:spPr>
          <a:xfrm rot="1385518">
            <a:off x="6318190" y="6046694"/>
            <a:ext cx="1543308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 dirty="0">
                <a:latin typeface="Avenir Next LT Pro"/>
              </a:rPr>
              <a:t>SOLUZIONE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9B3130C-96AF-71CE-C4B6-40C9AC4F6541}"/>
              </a:ext>
            </a:extLst>
          </p:cNvPr>
          <p:cNvSpPr txBox="1"/>
          <p:nvPr/>
        </p:nvSpPr>
        <p:spPr>
          <a:xfrm rot="20706450">
            <a:off x="6745832" y="9022976"/>
            <a:ext cx="117211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>
                <a:latin typeface="Avenir Next LT Pro"/>
              </a:rPr>
              <a:t>RISORSE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F6377946-D116-200F-F566-F97823AC5535}"/>
              </a:ext>
            </a:extLst>
          </p:cNvPr>
          <p:cNvSpPr txBox="1"/>
          <p:nvPr/>
        </p:nvSpPr>
        <p:spPr>
          <a:xfrm rot="18652560">
            <a:off x="8449666" y="10833843"/>
            <a:ext cx="848309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it-IT" b="1" dirty="0">
                <a:latin typeface="Avenir Next LT Pro"/>
              </a:rPr>
              <a:t>TEAM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95C6946-64E3-4A01-A0B3-D2C69208EF93}"/>
              </a:ext>
            </a:extLst>
          </p:cNvPr>
          <p:cNvSpPr txBox="1"/>
          <p:nvPr/>
        </p:nvSpPr>
        <p:spPr>
          <a:xfrm rot="10800000" flipV="1">
            <a:off x="7915005" y="1128528"/>
            <a:ext cx="3991200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latin typeface="Avenir Next LT Pro"/>
              </a:rPr>
              <a:t>Quali sono i soggetti ai quali ci rivolgiamo?</a:t>
            </a:r>
            <a:r>
              <a:rPr lang="it-IT" sz="1600" dirty="0">
                <a:solidFill>
                  <a:srgbClr val="808080"/>
                </a:solidFill>
                <a:latin typeface="Avenir Next LT Pro"/>
                <a:cs typeface="Calibri Light"/>
              </a:rPr>
              <a:t>​</a:t>
            </a:r>
            <a:r>
              <a:rPr lang="it-IT" sz="1600" dirty="0">
                <a:solidFill>
                  <a:srgbClr val="C00000"/>
                </a:solidFill>
                <a:latin typeface="Avenir Next LT Pro"/>
                <a:cs typeface="Calibri Light"/>
              </a:rPr>
              <a:t>​</a:t>
            </a:r>
            <a:br>
              <a:rPr lang="it-IT" sz="1600" dirty="0">
                <a:solidFill>
                  <a:srgbClr val="C00000"/>
                </a:solidFill>
                <a:latin typeface="Avenir Next LT Pro"/>
                <a:cs typeface="Calibri Light"/>
              </a:rPr>
            </a:br>
            <a:r>
              <a:rPr lang="it-IT" sz="1600" dirty="0">
                <a:latin typeface="Avenir Next LT Pro"/>
              </a:rPr>
              <a:t>Il mercato è definito?</a:t>
            </a:r>
            <a:r>
              <a:rPr lang="it-IT" sz="1600" dirty="0">
                <a:solidFill>
                  <a:srgbClr val="808080"/>
                </a:solidFill>
                <a:latin typeface="Avenir Next LT Pro"/>
                <a:cs typeface="Calibri Light"/>
              </a:rPr>
              <a:t>​</a:t>
            </a:r>
            <a:br>
              <a:rPr lang="it-IT" sz="1600" dirty="0">
                <a:latin typeface="Avenir Next LT Pro"/>
                <a:cs typeface="Calibri Light"/>
              </a:rPr>
            </a:br>
            <a:r>
              <a:rPr lang="it-IT" sz="1600" dirty="0">
                <a:latin typeface="Avenir Next LT Pro"/>
              </a:rPr>
              <a:t>Il mercato è accessibile?</a:t>
            </a:r>
            <a:r>
              <a:rPr lang="it-IT" sz="1600" dirty="0">
                <a:solidFill>
                  <a:srgbClr val="808080"/>
                </a:solidFill>
                <a:latin typeface="Avenir Next LT Pro"/>
                <a:cs typeface="Calibri Light"/>
              </a:rPr>
              <a:t>​</a:t>
            </a:r>
            <a:br>
              <a:rPr lang="it-IT" sz="1600" dirty="0">
                <a:latin typeface="Avenir Next LT Pro"/>
                <a:cs typeface="Calibri Light"/>
              </a:rPr>
            </a:br>
            <a:r>
              <a:rPr lang="it-IT" sz="1600" dirty="0">
                <a:latin typeface="Avenir Next LT Pro"/>
              </a:rPr>
              <a:t>Il mercato ha un trend di crescita?</a:t>
            </a:r>
            <a:r>
              <a:rPr lang="it-IT" sz="1600" dirty="0">
                <a:solidFill>
                  <a:srgbClr val="808080"/>
                </a:solidFill>
                <a:latin typeface="Avenir Next LT Pro"/>
                <a:cs typeface="Calibri Light"/>
              </a:rPr>
              <a:t>​</a:t>
            </a:r>
            <a:endParaRPr lang="it-IT" sz="1600" dirty="0">
              <a:latin typeface="Avenir Next LT Pro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4ECD4B-646E-4492-B1BE-10A605E5436B}"/>
              </a:ext>
            </a:extLst>
          </p:cNvPr>
          <p:cNvSpPr txBox="1"/>
          <p:nvPr/>
        </p:nvSpPr>
        <p:spPr>
          <a:xfrm rot="2460000">
            <a:off x="2350131" y="2526942"/>
            <a:ext cx="5083627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latin typeface="Avenir Next LT Pro"/>
                <a:cs typeface="Segoe UI"/>
              </a:rPr>
              <a:t>Qual è il principale problema che l'idea risolve?</a:t>
            </a:r>
            <a:r>
              <a:rPr lang="en-US" sz="1600" dirty="0">
                <a:solidFill>
                  <a:srgbClr val="808080"/>
                </a:solidFill>
                <a:latin typeface="Avenir Next LT Pro"/>
                <a:cs typeface="Segoe UI"/>
              </a:rPr>
              <a:t>​</a:t>
            </a:r>
          </a:p>
          <a:p>
            <a:r>
              <a:rPr lang="it-IT" sz="1600" dirty="0">
                <a:latin typeface="Avenir Next LT Pro"/>
                <a:cs typeface="Segoe UI"/>
              </a:rPr>
              <a:t>Il problema è ritenuto dai soggetti che ne sono interessati IMPORTANTE, ONEROSO o URGENTE?</a:t>
            </a:r>
            <a:r>
              <a:rPr lang="en-US" sz="1600" dirty="0">
                <a:solidFill>
                  <a:srgbClr val="808080"/>
                </a:solidFill>
                <a:latin typeface="Avenir Next LT Pro"/>
                <a:cs typeface="Segoe UI"/>
              </a:rPr>
              <a:t>​</a:t>
            </a:r>
            <a:endParaRPr lang="en-US" sz="1600" dirty="0">
              <a:solidFill>
                <a:srgbClr val="C00000"/>
              </a:solidFill>
              <a:latin typeface="Avenir Next LT Pro"/>
              <a:cs typeface="Segoe U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3D7A75C-503B-73E4-8C45-3816C624703D}"/>
              </a:ext>
            </a:extLst>
          </p:cNvPr>
          <p:cNvSpPr txBox="1"/>
          <p:nvPr/>
        </p:nvSpPr>
        <p:spPr>
          <a:xfrm>
            <a:off x="1342589" y="6071405"/>
            <a:ext cx="510177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latin typeface="Avenir Next LT Pro"/>
                <a:cs typeface="Segoe UI"/>
              </a:rPr>
              <a:t>In cosa consiste la soluzione?</a:t>
            </a:r>
            <a:r>
              <a:rPr lang="en-US" sz="1600" dirty="0">
                <a:solidFill>
                  <a:srgbClr val="808080"/>
                </a:solidFill>
                <a:latin typeface="Avenir Next LT Pro"/>
                <a:cs typeface="Segoe UI"/>
              </a:rPr>
              <a:t>​</a:t>
            </a:r>
          </a:p>
          <a:p>
            <a:r>
              <a:rPr lang="it-IT" sz="1600" dirty="0">
                <a:latin typeface="Avenir Next LT Pro"/>
                <a:cs typeface="Segoe UI"/>
              </a:rPr>
              <a:t>In che modo la soluzione ha un</a:t>
            </a:r>
            <a:r>
              <a:rPr lang="it-IT" sz="1600" dirty="0">
                <a:solidFill>
                  <a:srgbClr val="000000"/>
                </a:solidFill>
                <a:latin typeface="Avenir Next LT Pro"/>
                <a:cs typeface="Segoe UI"/>
              </a:rPr>
              <a:t> impatto positivo a livello locale o globale</a:t>
            </a:r>
            <a:r>
              <a:rPr lang="en-US" sz="1600" dirty="0">
                <a:solidFill>
                  <a:srgbClr val="808080"/>
                </a:solidFill>
                <a:latin typeface="Avenir Next LT Pro"/>
                <a:cs typeface="Segoe UI"/>
              </a:rPr>
              <a:t>?</a:t>
            </a:r>
            <a:r>
              <a:rPr lang="en-US" sz="1600" dirty="0">
                <a:latin typeface="Avenir Next LT Pro"/>
                <a:cs typeface="Segoe UI"/>
              </a:rPr>
              <a:t> E come </a:t>
            </a:r>
            <a:r>
              <a:rPr lang="en-US" sz="1600" dirty="0" err="1">
                <a:latin typeface="Avenir Next LT Pro"/>
                <a:cs typeface="Segoe UI"/>
              </a:rPr>
              <a:t>l'interdisciplinarietà</a:t>
            </a:r>
            <a:r>
              <a:rPr lang="en-US" sz="1600" dirty="0">
                <a:latin typeface="Avenir Next LT Pro"/>
                <a:cs typeface="Segoe UI"/>
              </a:rPr>
              <a:t> </a:t>
            </a:r>
            <a:r>
              <a:rPr lang="en-US" sz="1600" dirty="0" err="1">
                <a:latin typeface="Avenir Next LT Pro"/>
                <a:cs typeface="Segoe UI"/>
              </a:rPr>
              <a:t>gioca</a:t>
            </a:r>
            <a:r>
              <a:rPr lang="en-US" sz="1600" dirty="0">
                <a:latin typeface="Avenir Next LT Pro"/>
                <a:cs typeface="Segoe UI"/>
              </a:rPr>
              <a:t> un </a:t>
            </a:r>
            <a:r>
              <a:rPr lang="en-US" sz="1600" dirty="0" err="1">
                <a:latin typeface="Avenir Next LT Pro"/>
                <a:cs typeface="Segoe UI"/>
              </a:rPr>
              <a:t>ruolo</a:t>
            </a:r>
            <a:r>
              <a:rPr lang="en-US" sz="1600" dirty="0">
                <a:latin typeface="Avenir Next LT Pro"/>
                <a:cs typeface="Segoe UI"/>
              </a:rPr>
              <a:t> </a:t>
            </a:r>
            <a:r>
              <a:rPr lang="en-US" sz="1600" dirty="0" err="1">
                <a:latin typeface="Avenir Next LT Pro"/>
                <a:cs typeface="Segoe UI"/>
              </a:rPr>
              <a:t>nella</a:t>
            </a:r>
            <a:r>
              <a:rPr lang="en-US" sz="1600" dirty="0">
                <a:latin typeface="Avenir Next LT Pro"/>
                <a:cs typeface="Segoe UI"/>
              </a:rPr>
              <a:t> </a:t>
            </a:r>
            <a:r>
              <a:rPr lang="en-US" sz="1600" dirty="0" err="1">
                <a:latin typeface="Avenir Next LT Pro"/>
                <a:cs typeface="Segoe UI"/>
              </a:rPr>
              <a:t>soluzione</a:t>
            </a:r>
            <a:r>
              <a:rPr lang="en-US" sz="1600" dirty="0">
                <a:latin typeface="Avenir Next LT Pro"/>
                <a:cs typeface="Segoe UI"/>
              </a:rPr>
              <a:t>? 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D351691-76A2-AE98-D41D-CC3E4E52C8C6}"/>
              </a:ext>
            </a:extLst>
          </p:cNvPr>
          <p:cNvSpPr txBox="1"/>
          <p:nvPr/>
        </p:nvSpPr>
        <p:spPr>
          <a:xfrm rot="19680000">
            <a:off x="1765893" y="11328830"/>
            <a:ext cx="5990771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latin typeface="Avenir Next LT Pro"/>
                <a:cs typeface="Segoe UI"/>
              </a:rPr>
              <a:t>Quali sono le risorse INDISPENSABILI per la realizzazione del progetto</a:t>
            </a:r>
            <a:r>
              <a:rPr lang="en-US" sz="1600" dirty="0">
                <a:latin typeface="Avenir Next LT Pro"/>
                <a:cs typeface="Segoe UI"/>
              </a:rPr>
              <a:t>​?</a:t>
            </a:r>
          </a:p>
          <a:p>
            <a:r>
              <a:rPr lang="it-IT" sz="1600" dirty="0">
                <a:latin typeface="Avenir Next LT Pro"/>
                <a:cs typeface="Segoe UI"/>
              </a:rPr>
              <a:t>Quali sono le COMPETENZE CHIAVE di cui il team dispone </a:t>
            </a:r>
            <a:r>
              <a:rPr lang="it-IT" sz="1600" dirty="0">
                <a:solidFill>
                  <a:srgbClr val="C00000"/>
                </a:solidFill>
                <a:latin typeface="Avenir Next LT Pro"/>
                <a:cs typeface="Segoe UI"/>
              </a:rPr>
              <a:t> </a:t>
            </a:r>
            <a:r>
              <a:rPr lang="it-IT" sz="1600" dirty="0">
                <a:latin typeface="Avenir Next LT Pro"/>
                <a:cs typeface="Segoe UI"/>
              </a:rPr>
              <a:t>che consentiranno alla soluzione di essere realizzata?</a:t>
            </a:r>
            <a:endParaRPr lang="it-IT" sz="1600" dirty="0">
              <a:solidFill>
                <a:srgbClr val="000000"/>
              </a:solidFill>
              <a:latin typeface="Avenir Next LT Pro"/>
              <a:cs typeface="Segoe UI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13FCF1B-CB94-EAA2-E533-D76F4E992BF7}"/>
              </a:ext>
            </a:extLst>
          </p:cNvPr>
          <p:cNvSpPr txBox="1"/>
          <p:nvPr/>
        </p:nvSpPr>
        <p:spPr>
          <a:xfrm>
            <a:off x="8373831" y="12371863"/>
            <a:ext cx="3341914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600" dirty="0">
                <a:latin typeface="Avenir Next LT Pro"/>
                <a:cs typeface="Segoe UI"/>
              </a:rPr>
              <a:t>Come è composto il team e quale valore aggiunto ha apportato la collaborazione di diverse discipline e settori?</a:t>
            </a:r>
            <a:r>
              <a:rPr lang="en-US" sz="1600" dirty="0">
                <a:solidFill>
                  <a:srgbClr val="808080"/>
                </a:solidFill>
                <a:latin typeface="Avenir Next LT Pro"/>
                <a:cs typeface="Segoe UI"/>
              </a:rPr>
              <a:t>​</a:t>
            </a:r>
            <a:endParaRPr lang="it-IT" dirty="0"/>
          </a:p>
        </p:txBody>
      </p:sp>
      <p:pic>
        <p:nvPicPr>
          <p:cNvPr id="14" name="Immagine 13" descr="Immagine che contiene testo, schermata, Carattere, Elementi grafici&#10;&#10;Descrizione generata automaticamente">
            <a:extLst>
              <a:ext uri="{FF2B5EF4-FFF2-40B4-BE49-F238E27FC236}">
                <a16:creationId xmlns:a16="http://schemas.microsoft.com/office/drawing/2014/main" id="{6B71D6A5-F3D4-799F-E45F-DFFFABDA9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343295" y="14464922"/>
            <a:ext cx="2070161" cy="1384867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593F13C-BFED-E359-9220-6648424A4CA9}"/>
              </a:ext>
            </a:extLst>
          </p:cNvPr>
          <p:cNvSpPr txBox="1"/>
          <p:nvPr/>
        </p:nvSpPr>
        <p:spPr>
          <a:xfrm rot="-5400000">
            <a:off x="-2424460" y="2805562"/>
            <a:ext cx="6092518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4400" b="1" dirty="0">
                <a:solidFill>
                  <a:schemeClr val="bg1"/>
                </a:solidFill>
                <a:cs typeface="Calibri"/>
              </a:rPr>
              <a:t>TITOLO/NOME DELL'IDEA</a:t>
            </a:r>
          </a:p>
        </p:txBody>
      </p:sp>
    </p:spTree>
    <p:extLst>
      <p:ext uri="{BB962C8B-B14F-4D97-AF65-F5344CB8AC3E}">
        <p14:creationId xmlns:p14="http://schemas.microsoft.com/office/powerpoint/2010/main" val="651980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6a7a1c4-bdc1-4ddb-8176-30a417261684">
      <Terms xmlns="http://schemas.microsoft.com/office/infopath/2007/PartnerControls"/>
    </lcf76f155ced4ddcb4097134ff3c332f>
    <TaxCatchAll xmlns="e2752add-db63-433b-ac2b-ff3a93b27cb4" xsi:nil="true"/>
    <Protocollo_x002f_Repertorio xmlns="96a7a1c4-bdc1-4ddb-8176-30a41726168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75DA7BB77AAE42AE8EF61E3118DAB6" ma:contentTypeVersion="19" ma:contentTypeDescription="Create a new document." ma:contentTypeScope="" ma:versionID="50aeaac3189870eb78ac6b7f8c4b736a">
  <xsd:schema xmlns:xsd="http://www.w3.org/2001/XMLSchema" xmlns:xs="http://www.w3.org/2001/XMLSchema" xmlns:p="http://schemas.microsoft.com/office/2006/metadata/properties" xmlns:ns2="96a7a1c4-bdc1-4ddb-8176-30a417261684" xmlns:ns3="e2752add-db63-433b-ac2b-ff3a93b27cb4" targetNamespace="http://schemas.microsoft.com/office/2006/metadata/properties" ma:root="true" ma:fieldsID="abcd5076315346afaec0ccc280923ae8" ns2:_="" ns3:_="">
    <xsd:import namespace="96a7a1c4-bdc1-4ddb-8176-30a417261684"/>
    <xsd:import namespace="e2752add-db63-433b-ac2b-ff3a93b27c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Protocollo_x002f_Repertori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7a1c4-bdc1-4ddb-8176-30a4172616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916a575-a2c4-47fb-bb3c-b06084ed58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Protocollo_x002f_Repertorio" ma:index="26" nillable="true" ma:displayName="Protocollo / Repertorio" ma:format="Dropdown" ma:internalName="Protocollo_x002f_Repertorio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752add-db63-433b-ac2b-ff3a93b27cb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cd0b76-45ce-4feb-a27e-3b5152e77027}" ma:internalName="TaxCatchAll" ma:showField="CatchAllData" ma:web="e2752add-db63-433b-ac2b-ff3a93b27c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322C14-4AA9-4C44-B655-2B634972EDAE}">
  <ds:schemaRefs>
    <ds:schemaRef ds:uri="6d8bbfdc-15f3-46c5-8e5d-4a57cd751ee0"/>
    <ds:schemaRef ds:uri="fa90bb17-370c-472b-9d55-609ce9d5eed6"/>
    <ds:schemaRef ds:uri="http://schemas.microsoft.com/office/2006/metadata/properties"/>
    <ds:schemaRef ds:uri="http://schemas.microsoft.com/office/infopath/2007/PartnerControls"/>
    <ds:schemaRef ds:uri="96a7a1c4-bdc1-4ddb-8176-30a417261684"/>
    <ds:schemaRef ds:uri="e2752add-db63-433b-ac2b-ff3a93b27cb4"/>
  </ds:schemaRefs>
</ds:datastoreItem>
</file>

<file path=customXml/itemProps2.xml><?xml version="1.0" encoding="utf-8"?>
<ds:datastoreItem xmlns:ds="http://schemas.openxmlformats.org/officeDocument/2006/customXml" ds:itemID="{5AAEA36A-0657-4872-8040-B1C4EBB690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0E1203-89F4-4F7B-B776-994561B73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a7a1c4-bdc1-4ddb-8176-30a417261684"/>
    <ds:schemaRef ds:uri="e2752add-db63-433b-ac2b-ff3a93b27c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295</Words>
  <Application>Microsoft Office PowerPoint</Application>
  <PresentationFormat>Personalizzato</PresentationFormat>
  <Paragraphs>27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Luigi Pittalis - B&amp;P</dc:creator>
  <cp:lastModifiedBy>Caterina Aliandro</cp:lastModifiedBy>
  <cp:revision>71</cp:revision>
  <dcterms:created xsi:type="dcterms:W3CDTF">2024-02-19T19:54:52Z</dcterms:created>
  <dcterms:modified xsi:type="dcterms:W3CDTF">2024-10-30T11:44:30Z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0x010100C875DA7BB77AAE42AE8EF61E3118DAB6</vt:lpwstr>
  </property>
  <property fmtid="{D5CDD505-2E9C-101B-9397-08002B2CF9AE}" pid="3" name="MediaServiceImageTags">
    <vt:lpwstr/>
  </property>
</Properties>
</file>