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11.xml" ContentType="application/vnd.openxmlformats-officedocument.presentationml.slide+xml"/>
  <Override PartName="/ppt/slides/slide10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01.xml" ContentType="application/vnd.openxmlformats-officedocument.presentationml.slide+xml"/>
  <Override PartName="/ppt/slides/slide100.xml" ContentType="application/vnd.openxmlformats-officedocument.presentationml.slide+xml"/>
  <Override PartName="/ppt/slides/slide9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98.xml" ContentType="application/vnd.openxmlformats-officedocument.presentationml.slide+xml"/>
  <Override PartName="/ppt/slides/slide7.xml" ContentType="application/vnd.openxmlformats-officedocument.presentationml.slide+xml"/>
  <Override PartName="/ppt/slides/slide96.xml" ContentType="application/vnd.openxmlformats-officedocument.presentationml.slide+xml"/>
  <Override PartName="/ppt/slides/slide85.xml" ContentType="application/vnd.openxmlformats-officedocument.presentationml.slide+xml"/>
  <Override PartName="/ppt/slides/slide84.xml" ContentType="application/vnd.openxmlformats-officedocument.presentationml.slide+xml"/>
  <Override PartName="/ppt/slides/slide83.xml" ContentType="application/vnd.openxmlformats-officedocument.presentationml.slide+xml"/>
  <Override PartName="/ppt/slides/slide82.xml" ContentType="application/vnd.openxmlformats-officedocument.presentationml.slide+xml"/>
  <Override PartName="/ppt/slides/slide81.xml" ContentType="application/vnd.openxmlformats-officedocument.presentationml.slide+xml"/>
  <Override PartName="/ppt/slides/slide80.xml" ContentType="application/vnd.openxmlformats-officedocument.presentationml.slide+xml"/>
  <Override PartName="/ppt/slides/slide79.xml" ContentType="application/vnd.openxmlformats-officedocument.presentationml.slide+xml"/>
  <Override PartName="/ppt/slides/slide86.xml" ContentType="application/vnd.openxmlformats-officedocument.presentationml.slide+xml"/>
  <Override PartName="/ppt/slides/slide97.xml" ContentType="application/vnd.openxmlformats-officedocument.presentationml.slide+xml"/>
  <Override PartName="/ppt/slides/slide88.xml" ContentType="application/vnd.openxmlformats-officedocument.presentationml.slide+xml"/>
  <Override PartName="/ppt/slides/slide95.xml" ContentType="application/vnd.openxmlformats-officedocument.presentationml.slide+xml"/>
  <Override PartName="/ppt/slides/slide94.xml" ContentType="application/vnd.openxmlformats-officedocument.presentationml.slide+xml"/>
  <Override PartName="/ppt/slides/slide93.xml" ContentType="application/vnd.openxmlformats-officedocument.presentationml.slide+xml"/>
  <Override PartName="/ppt/slides/slide87.xml" ContentType="application/vnd.openxmlformats-officedocument.presentationml.slide+xml"/>
  <Override PartName="/ppt/slides/slide91.xml" ContentType="application/vnd.openxmlformats-officedocument.presentationml.slide+xml"/>
  <Override PartName="/ppt/slides/slide89.xml" ContentType="application/vnd.openxmlformats-officedocument.presentationml.slide+xml"/>
  <Override PartName="/ppt/slides/slide92.xml" ContentType="application/vnd.openxmlformats-officedocument.presentationml.slide+xml"/>
  <Override PartName="/ppt/slides/slide90.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8.xml" ContentType="application/vnd.openxmlformats-officedocument.presentationml.slideLayout+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05"/>
  </p:notesMasterIdLst>
  <p:sldIdLst>
    <p:sldId id="256" r:id="rId3"/>
    <p:sldId id="358" r:id="rId4"/>
    <p:sldId id="359" r:id="rId5"/>
    <p:sldId id="360" r:id="rId6"/>
    <p:sldId id="361" r:id="rId7"/>
    <p:sldId id="362" r:id="rId8"/>
    <p:sldId id="363" r:id="rId9"/>
    <p:sldId id="364" r:id="rId10"/>
    <p:sldId id="365" r:id="rId11"/>
    <p:sldId id="366" r:id="rId12"/>
    <p:sldId id="367" r:id="rId13"/>
    <p:sldId id="368" r:id="rId14"/>
    <p:sldId id="369" r:id="rId15"/>
    <p:sldId id="370" r:id="rId16"/>
    <p:sldId id="371" r:id="rId17"/>
    <p:sldId id="372" r:id="rId18"/>
    <p:sldId id="373" r:id="rId19"/>
    <p:sldId id="374" r:id="rId20"/>
    <p:sldId id="375" r:id="rId21"/>
    <p:sldId id="376" r:id="rId22"/>
    <p:sldId id="377" r:id="rId23"/>
    <p:sldId id="378" r:id="rId24"/>
    <p:sldId id="379" r:id="rId25"/>
    <p:sldId id="383" r:id="rId26"/>
    <p:sldId id="384" r:id="rId27"/>
    <p:sldId id="385" r:id="rId28"/>
    <p:sldId id="386" r:id="rId29"/>
    <p:sldId id="387" r:id="rId30"/>
    <p:sldId id="388" r:id="rId31"/>
    <p:sldId id="389" r:id="rId32"/>
    <p:sldId id="390" r:id="rId33"/>
    <p:sldId id="391" r:id="rId34"/>
    <p:sldId id="392" r:id="rId35"/>
    <p:sldId id="393" r:id="rId36"/>
    <p:sldId id="394" r:id="rId37"/>
    <p:sldId id="426" r:id="rId38"/>
    <p:sldId id="395" r:id="rId39"/>
    <p:sldId id="396" r:id="rId40"/>
    <p:sldId id="397" r:id="rId41"/>
    <p:sldId id="398" r:id="rId42"/>
    <p:sldId id="399" r:id="rId43"/>
    <p:sldId id="400" r:id="rId44"/>
    <p:sldId id="401" r:id="rId45"/>
    <p:sldId id="402" r:id="rId46"/>
    <p:sldId id="427" r:id="rId47"/>
    <p:sldId id="403" r:id="rId48"/>
    <p:sldId id="404" r:id="rId49"/>
    <p:sldId id="405" r:id="rId50"/>
    <p:sldId id="406" r:id="rId51"/>
    <p:sldId id="407" r:id="rId52"/>
    <p:sldId id="408" r:id="rId53"/>
    <p:sldId id="409" r:id="rId54"/>
    <p:sldId id="410" r:id="rId55"/>
    <p:sldId id="411" r:id="rId56"/>
    <p:sldId id="412" r:id="rId57"/>
    <p:sldId id="413" r:id="rId58"/>
    <p:sldId id="414" r:id="rId59"/>
    <p:sldId id="415" r:id="rId60"/>
    <p:sldId id="416" r:id="rId61"/>
    <p:sldId id="417" r:id="rId62"/>
    <p:sldId id="418" r:id="rId63"/>
    <p:sldId id="419" r:id="rId64"/>
    <p:sldId id="420" r:id="rId65"/>
    <p:sldId id="421" r:id="rId66"/>
    <p:sldId id="422" r:id="rId67"/>
    <p:sldId id="423" r:id="rId68"/>
    <p:sldId id="257" r:id="rId69"/>
    <p:sldId id="347" r:id="rId70"/>
    <p:sldId id="324" r:id="rId71"/>
    <p:sldId id="345" r:id="rId72"/>
    <p:sldId id="346" r:id="rId73"/>
    <p:sldId id="348" r:id="rId74"/>
    <p:sldId id="325" r:id="rId75"/>
    <p:sldId id="326" r:id="rId76"/>
    <p:sldId id="308" r:id="rId77"/>
    <p:sldId id="349" r:id="rId78"/>
    <p:sldId id="350" r:id="rId79"/>
    <p:sldId id="351" r:id="rId80"/>
    <p:sldId id="327" r:id="rId81"/>
    <p:sldId id="302" r:id="rId82"/>
    <p:sldId id="328" r:id="rId83"/>
    <p:sldId id="352" r:id="rId84"/>
    <p:sldId id="329" r:id="rId85"/>
    <p:sldId id="331" r:id="rId86"/>
    <p:sldId id="332" r:id="rId87"/>
    <p:sldId id="333" r:id="rId88"/>
    <p:sldId id="335" r:id="rId89"/>
    <p:sldId id="353" r:id="rId90"/>
    <p:sldId id="334" r:id="rId91"/>
    <p:sldId id="336" r:id="rId92"/>
    <p:sldId id="337" r:id="rId93"/>
    <p:sldId id="338" r:id="rId94"/>
    <p:sldId id="354" r:id="rId95"/>
    <p:sldId id="355" r:id="rId96"/>
    <p:sldId id="339" r:id="rId97"/>
    <p:sldId id="340" r:id="rId98"/>
    <p:sldId id="341" r:id="rId99"/>
    <p:sldId id="356" r:id="rId100"/>
    <p:sldId id="342" r:id="rId101"/>
    <p:sldId id="343" r:id="rId102"/>
    <p:sldId id="357" r:id="rId103"/>
    <p:sldId id="344" r:id="rId104"/>
  </p:sldIdLst>
  <p:sldSz cx="9144000" cy="6858000" type="screen4x3"/>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88"/>
    <a:srgbClr val="0043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snapToObjects="1">
      <p:cViewPr>
        <p:scale>
          <a:sx n="100" d="100"/>
          <a:sy n="100" d="100"/>
        </p:scale>
        <p:origin x="-787" y="178"/>
      </p:cViewPr>
      <p:guideLst>
        <p:guide orient="horz" pos="2160"/>
        <p:guide pos="2880"/>
      </p:guideLst>
    </p:cSldViewPr>
  </p:slideViewPr>
  <p:outlineViewPr>
    <p:cViewPr>
      <p:scale>
        <a:sx n="33" d="100"/>
        <a:sy n="33" d="100"/>
      </p:scale>
      <p:origin x="0" y="51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customXml" Target="../customXml/item3.xml"/><Relationship Id="rId16" Type="http://schemas.openxmlformats.org/officeDocument/2006/relationships/slide" Target="slides/slide14.xml"/><Relationship Id="rId107" Type="http://schemas.openxmlformats.org/officeDocument/2006/relationships/viewProps" Target="viewProps.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theme" Target="theme/theme1.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tableStyles" Target="tableStyle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customXml" Target="../customXml/item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B2B8A925-BCAC-4128-AC1D-CAE360D64901}" type="datetimeFigureOut">
              <a:rPr lang="it-IT" smtClean="0"/>
              <a:t>21/04/2020</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EE7AD54E-7005-4FED-93E8-F9E93EE0F0B8}" type="slidenum">
              <a:rPr lang="it-IT" smtClean="0"/>
              <a:t>‹N›</a:t>
            </a:fld>
            <a:endParaRPr lang="it-IT"/>
          </a:p>
        </p:txBody>
      </p:sp>
    </p:spTree>
    <p:extLst>
      <p:ext uri="{BB962C8B-B14F-4D97-AF65-F5344CB8AC3E}">
        <p14:creationId xmlns:p14="http://schemas.microsoft.com/office/powerpoint/2010/main" val="2281754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E7AD54E-7005-4FED-93E8-F9E93EE0F0B8}" type="slidenum">
              <a:rPr lang="it-IT" smtClean="0"/>
              <a:t>73</a:t>
            </a:fld>
            <a:endParaRPr lang="it-IT"/>
          </a:p>
        </p:txBody>
      </p:sp>
    </p:spTree>
    <p:extLst>
      <p:ext uri="{BB962C8B-B14F-4D97-AF65-F5344CB8AC3E}">
        <p14:creationId xmlns:p14="http://schemas.microsoft.com/office/powerpoint/2010/main" val="495251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C5CE548-DD6C-4453-B71D-40DD7DAE1F30}" type="datetime1">
              <a:rPr lang="it-IT" smtClean="0"/>
              <a:t>21/04/2020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80558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609559-7C24-4CA6-96D9-7C994ACA973D}" type="datetime1">
              <a:rPr lang="it-IT" smtClean="0"/>
              <a:t>21/04/2020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2082934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BEF564F-7315-4CA8-905B-E2E519A713B1}" type="datetime1">
              <a:rPr lang="it-IT" smtClean="0"/>
              <a:t>21/04/2020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446363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B757CA9-EE03-4EAA-9C00-79CED8B24CAA}" type="datetime1">
              <a:rPr lang="it-IT" smtClean="0">
                <a:solidFill>
                  <a:prstClr val="black">
                    <a:tint val="75000"/>
                  </a:prstClr>
                </a:solidFill>
              </a:rPr>
              <a:t>21/04/2020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025884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10AE18-F859-4954-850C-326610897775}" type="datetime1">
              <a:rPr lang="it-IT" smtClean="0">
                <a:solidFill>
                  <a:prstClr val="black">
                    <a:tint val="75000"/>
                  </a:prstClr>
                </a:solidFill>
              </a:rPr>
              <a:t>21/04/2020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082779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444396D-D0EA-489A-B8A7-9E6EDCB724A9}" type="datetime1">
              <a:rPr lang="it-IT" smtClean="0">
                <a:solidFill>
                  <a:prstClr val="black">
                    <a:tint val="75000"/>
                  </a:prstClr>
                </a:solidFill>
              </a:rPr>
              <a:t>21/04/2020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133666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1DF431B-1A7B-4CFB-B404-84B5ABF2995B}" type="datetime1">
              <a:rPr lang="it-IT" smtClean="0">
                <a:solidFill>
                  <a:prstClr val="black">
                    <a:tint val="75000"/>
                  </a:prstClr>
                </a:solidFill>
              </a:rPr>
              <a:t>21/04/2020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850927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2063C5E-88FF-460D-8310-4102E43205BE}" type="datetime1">
              <a:rPr lang="it-IT" smtClean="0">
                <a:solidFill>
                  <a:prstClr val="black">
                    <a:tint val="75000"/>
                  </a:prstClr>
                </a:solidFill>
              </a:rPr>
              <a:t>21/04/2020</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220811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A06DA5A-553D-41AC-919F-65628A807937}" type="datetime1">
              <a:rPr lang="it-IT" smtClean="0">
                <a:solidFill>
                  <a:prstClr val="black">
                    <a:tint val="75000"/>
                  </a:prstClr>
                </a:solidFill>
              </a:rPr>
              <a:t>21/04/2020</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459263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03A9AE0-5E7F-4952-8266-1388FAD89835}" type="datetime1">
              <a:rPr lang="it-IT" smtClean="0">
                <a:solidFill>
                  <a:prstClr val="black">
                    <a:tint val="75000"/>
                  </a:prstClr>
                </a:solidFill>
              </a:rPr>
              <a:t>21/04/2020</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532136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4DE57D8-1E91-47CA-AB3C-574C684C8564}" type="datetime1">
              <a:rPr lang="it-IT" smtClean="0">
                <a:solidFill>
                  <a:prstClr val="black">
                    <a:tint val="75000"/>
                  </a:prstClr>
                </a:solidFill>
              </a:rPr>
              <a:t>21/04/2020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79015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F36CD16-94DC-42C0-9F3E-D9341F65A365}" type="datetime1">
              <a:rPr lang="it-IT" smtClean="0"/>
              <a:t>21/04/2020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16672395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9BA09D-32C5-479B-9A03-503681EBE0E2}" type="datetime1">
              <a:rPr lang="it-IT" smtClean="0">
                <a:solidFill>
                  <a:prstClr val="black">
                    <a:tint val="75000"/>
                  </a:prstClr>
                </a:solidFill>
              </a:rPr>
              <a:t>21/04/2020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0333186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301089-DAB7-4EA3-B984-B26BB4D9FED1}" type="datetime1">
              <a:rPr lang="it-IT" smtClean="0">
                <a:solidFill>
                  <a:prstClr val="black">
                    <a:tint val="75000"/>
                  </a:prstClr>
                </a:solidFill>
              </a:rPr>
              <a:t>21/04/2020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581833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654116-7442-4C65-B61C-F4B86FB27DEC}" type="datetime1">
              <a:rPr lang="it-IT" smtClean="0">
                <a:solidFill>
                  <a:prstClr val="black">
                    <a:tint val="75000"/>
                  </a:prstClr>
                </a:solidFill>
              </a:rPr>
              <a:t>21/04/2020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06764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DD2D17C-0583-4892-A6B3-6E3DA54B07C1}" type="datetime1">
              <a:rPr lang="it-IT" smtClean="0"/>
              <a:t>21/04/2020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424334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AA7FB54-69EB-4CB4-A884-1315E63CD687}" type="datetime1">
              <a:rPr lang="it-IT" smtClean="0"/>
              <a:t>21/04/2020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160487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61BFB9E-B62F-4431-A831-D13E387CBB77}" type="datetime1">
              <a:rPr lang="it-IT" smtClean="0"/>
              <a:t>21/04/2020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355758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745060B-397B-4141-8F22-B712CE09BAE2}" type="datetime1">
              <a:rPr lang="it-IT" smtClean="0"/>
              <a:t>21/04/2020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8842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055B250-8C6B-4C70-A0FD-0B8D47514094}" type="datetime1">
              <a:rPr lang="it-IT" smtClean="0"/>
              <a:t>21/04/2020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281340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21CBF93-D62B-40CB-A7E6-8FB615F45155}" type="datetime1">
              <a:rPr lang="it-IT" smtClean="0"/>
              <a:t>21/04/2020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198697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471A191-94A5-40B0-9830-8DA5A7DAC33F}" type="datetime1">
              <a:rPr lang="it-IT" smtClean="0"/>
              <a:t>21/04/2020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1324A0-4534-4A25-BD13-0AC576F63B19}" type="slidenum">
              <a:rPr lang="it-IT" smtClean="0"/>
              <a:pPr/>
              <a:t>‹N›</a:t>
            </a:fld>
            <a:endParaRPr lang="it-IT"/>
          </a:p>
        </p:txBody>
      </p:sp>
    </p:spTree>
    <p:extLst>
      <p:ext uri="{BB962C8B-B14F-4D97-AF65-F5344CB8AC3E}">
        <p14:creationId xmlns:p14="http://schemas.microsoft.com/office/powerpoint/2010/main" val="165269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0761F-031D-462D-9BE9-3051A94052C1}" type="datetime1">
              <a:rPr lang="it-IT" smtClean="0"/>
              <a:t>21/04/2020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324A0-4534-4A25-BD13-0AC576F63B19}" type="slidenum">
              <a:rPr lang="it-IT" smtClean="0"/>
              <a:pPr/>
              <a:t>‹N›</a:t>
            </a:fld>
            <a:endParaRPr lang="it-IT"/>
          </a:p>
        </p:txBody>
      </p:sp>
    </p:spTree>
    <p:extLst>
      <p:ext uri="{BB962C8B-B14F-4D97-AF65-F5344CB8AC3E}">
        <p14:creationId xmlns:p14="http://schemas.microsoft.com/office/powerpoint/2010/main" val="4158773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605D7-67AD-4417-A38E-AE0B23A70AF6}" type="datetime1">
              <a:rPr lang="it-IT" smtClean="0">
                <a:solidFill>
                  <a:prstClr val="black">
                    <a:tint val="75000"/>
                  </a:prstClr>
                </a:solidFill>
              </a:rPr>
              <a:t>21/04/2020</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324A0-4534-4A25-BD13-0AC576F63B1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937995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hyperlink" Target="http://www.ipsoa.it/codici/cc?utm_source=quotidiano&amp;utm_medium=link&amp;utm_campaign=news-codici" TargetMode="External"/><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388"/>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0195" y="234253"/>
            <a:ext cx="1202688"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16771" y="1403484"/>
            <a:ext cx="9144000" cy="369332"/>
          </a:xfrm>
          <a:prstGeom prst="rect">
            <a:avLst/>
          </a:prstGeom>
          <a:noFill/>
        </p:spPr>
        <p:txBody>
          <a:bodyPr wrap="square" rtlCol="0">
            <a:spAutoFit/>
          </a:bodyPr>
          <a:lstStyle/>
          <a:p>
            <a:pPr algn="ctr"/>
            <a:r>
              <a:rPr lang="it-IT" dirty="0" smtClean="0">
                <a:solidFill>
                  <a:schemeClr val="bg1"/>
                </a:solidFill>
              </a:rPr>
              <a:t>Unione Industriale Pisana</a:t>
            </a:r>
            <a:endParaRPr lang="it-IT" dirty="0">
              <a:solidFill>
                <a:schemeClr val="bg1"/>
              </a:solidFill>
            </a:endParaRPr>
          </a:p>
        </p:txBody>
      </p:sp>
      <p:sp>
        <p:nvSpPr>
          <p:cNvPr id="2" name="CasellaDiTesto 1"/>
          <p:cNvSpPr txBox="1"/>
          <p:nvPr/>
        </p:nvSpPr>
        <p:spPr>
          <a:xfrm>
            <a:off x="-16771" y="2276872"/>
            <a:ext cx="9144000" cy="2246769"/>
          </a:xfrm>
          <a:prstGeom prst="rect">
            <a:avLst/>
          </a:prstGeom>
          <a:noFill/>
        </p:spPr>
        <p:txBody>
          <a:bodyPr wrap="square" rtlCol="0">
            <a:spAutoFit/>
          </a:bodyPr>
          <a:lstStyle/>
          <a:p>
            <a:pPr marL="285750" indent="-285750" algn="ctr">
              <a:buFont typeface="Arial" panose="020B0604020202020204" pitchFamily="34" charset="0"/>
              <a:buChar char="•"/>
            </a:pP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startup</a:t>
            </a:r>
          </a:p>
          <a:p>
            <a:pPr algn="ctr"/>
            <a:endPar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ctr">
              <a:buFont typeface="Arial" panose="020B0604020202020204" pitchFamily="34" charset="0"/>
              <a:buChar char="•"/>
            </a:pP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Aspetti caratteristici di una start up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innovativa:</a:t>
            </a:r>
            <a:endPar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agevolazioni fiscali. </a:t>
            </a:r>
            <a:endPar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algn="ctr">
              <a:buFont typeface="Arial" panose="020B0604020202020204" pitchFamily="34" charset="0"/>
              <a:buChar char="•"/>
            </a:pP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a:t>
            </a:r>
          </a:p>
          <a:p>
            <a:pPr algn="ct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p:txBody>
      </p:sp>
      <p:sp>
        <p:nvSpPr>
          <p:cNvPr id="3" name="CasellaDiTesto 2"/>
          <p:cNvSpPr txBox="1"/>
          <p:nvPr/>
        </p:nvSpPr>
        <p:spPr>
          <a:xfrm>
            <a:off x="323528" y="5517232"/>
            <a:ext cx="3096344" cy="1200329"/>
          </a:xfrm>
          <a:prstGeom prst="rect">
            <a:avLst/>
          </a:prstGeom>
          <a:noFill/>
        </p:spPr>
        <p:txBody>
          <a:bodyPr wrap="square" rtlCol="0">
            <a:spAutoFit/>
          </a:bodyPr>
          <a:lstStyle/>
          <a:p>
            <a:r>
              <a:rPr lang="it-IT" dirty="0" smtClean="0">
                <a:solidFill>
                  <a:schemeClr val="bg1"/>
                </a:solidFill>
              </a:rPr>
              <a:t>Dott.ssa Sonia Ginghiali</a:t>
            </a:r>
          </a:p>
          <a:p>
            <a:r>
              <a:rPr lang="it-IT" dirty="0" smtClean="0">
                <a:solidFill>
                  <a:schemeClr val="bg1"/>
                </a:solidFill>
              </a:rPr>
              <a:t>Area Fiscale </a:t>
            </a:r>
          </a:p>
          <a:p>
            <a:r>
              <a:rPr lang="it-IT" dirty="0" smtClean="0">
                <a:solidFill>
                  <a:schemeClr val="bg1"/>
                </a:solidFill>
              </a:rPr>
              <a:t>s.ginghiali@ui.pisa.it </a:t>
            </a:r>
          </a:p>
          <a:p>
            <a:endParaRPr lang="it-IT" dirty="0"/>
          </a:p>
        </p:txBody>
      </p:sp>
      <p:sp>
        <p:nvSpPr>
          <p:cNvPr id="6" name="CasellaDiTesto 5"/>
          <p:cNvSpPr txBox="1"/>
          <p:nvPr/>
        </p:nvSpPr>
        <p:spPr>
          <a:xfrm>
            <a:off x="6084168" y="5517232"/>
            <a:ext cx="3096344" cy="1200329"/>
          </a:xfrm>
          <a:prstGeom prst="rect">
            <a:avLst/>
          </a:prstGeom>
          <a:noFill/>
        </p:spPr>
        <p:txBody>
          <a:bodyPr wrap="square" rtlCol="0">
            <a:spAutoFit/>
          </a:bodyPr>
          <a:lstStyle/>
          <a:p>
            <a:r>
              <a:rPr lang="it-IT" dirty="0" smtClean="0">
                <a:solidFill>
                  <a:schemeClr val="bg1"/>
                </a:solidFill>
              </a:rPr>
              <a:t>Dott.ssa Lavinia Barsanti</a:t>
            </a:r>
          </a:p>
          <a:p>
            <a:r>
              <a:rPr lang="it-IT" dirty="0" smtClean="0">
                <a:solidFill>
                  <a:schemeClr val="bg1"/>
                </a:solidFill>
              </a:rPr>
              <a:t>Area Sindacale</a:t>
            </a:r>
          </a:p>
          <a:p>
            <a:r>
              <a:rPr lang="it-IT" dirty="0" smtClean="0">
                <a:solidFill>
                  <a:schemeClr val="bg1"/>
                </a:solidFill>
              </a:rPr>
              <a:t>l.barsanti@ui.pisa.it </a:t>
            </a:r>
          </a:p>
          <a:p>
            <a:endParaRPr lang="it-IT" dirty="0"/>
          </a:p>
        </p:txBody>
      </p:sp>
    </p:spTree>
    <p:extLst>
      <p:ext uri="{BB962C8B-B14F-4D97-AF65-F5344CB8AC3E}">
        <p14:creationId xmlns:p14="http://schemas.microsoft.com/office/powerpoint/2010/main" val="2000272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6157" y="1916832"/>
            <a:ext cx="9042653" cy="3170099"/>
          </a:xfrm>
          <a:prstGeom prst="rect">
            <a:avLst/>
          </a:prstGeom>
          <a:noFill/>
        </p:spPr>
        <p:txBody>
          <a:bodyPr wrap="square" rtlCol="0">
            <a:spAutoFit/>
          </a:bodyPr>
          <a:lstStyle/>
          <a:p>
            <a:pPr marL="965200" indent="-342900" algn="just">
              <a:buFont typeface="Arial"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Ogni socio ha diritto a un voto in Assemblea, indipendentemente dal valore della propria quota di capitale sociale;</a:t>
            </a:r>
          </a:p>
          <a:p>
            <a:pPr marL="965200" indent="-342900" algn="just">
              <a:buFont typeface="Arial" pitchFamily="34" charset="0"/>
              <a:buChar char="•"/>
            </a:pP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965200" indent="-342900" algn="just">
              <a:buFont typeface="Arial"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 soci possono essere persone fisiche e giuridiche, nel caso di persone giuridiche possono avere voti superiori ma non oltre 5;</a:t>
            </a:r>
          </a:p>
          <a:p>
            <a:pPr marL="965200" indent="-342900" algn="just">
              <a:buFont typeface="Arial" pitchFamily="34" charset="0"/>
              <a:buChar char="•"/>
            </a:pP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965200" indent="-342900" algn="just">
              <a:buFont typeface="Arial"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Le cooperative costituite con meno di 9 soci sono </a:t>
            </a:r>
            <a:r>
              <a:rPr lang="it-IT" sz="2000" dirty="0" err="1"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srl</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(ex art.2522 </a:t>
            </a:r>
            <a:r>
              <a:rPr lang="it-IT" sz="2000" dirty="0" err="1"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c.c</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e soci possono essere solo persone fisiche;</a:t>
            </a:r>
          </a:p>
          <a:p>
            <a:pPr marL="965200" indent="-342900" algn="just">
              <a:buFont typeface="Arial"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965200" indent="-342900" algn="just">
              <a:buFont typeface="Arial"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 le obbligazioni sociali risponde la società con il proprio patrimonio </a:t>
            </a: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10</a:t>
            </a:fld>
            <a:endParaRPr lang="it-IT">
              <a:solidFill>
                <a:prstClr val="black">
                  <a:tint val="75000"/>
                </a:prstClr>
              </a:solidFill>
            </a:endParaRPr>
          </a:p>
        </p:txBody>
      </p:sp>
    </p:spTree>
    <p:extLst>
      <p:ext uri="{BB962C8B-B14F-4D97-AF65-F5344CB8AC3E}">
        <p14:creationId xmlns:p14="http://schemas.microsoft.com/office/powerpoint/2010/main" val="104055186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516722"/>
            <a:ext cx="9144000" cy="400110"/>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EFFETTI DELA DECADENZA</a:t>
            </a:r>
          </a:p>
        </p:txBody>
      </p:sp>
      <p:sp>
        <p:nvSpPr>
          <p:cNvPr id="7" name="CasellaDiTesto 6"/>
          <p:cNvSpPr txBox="1"/>
          <p:nvPr/>
        </p:nvSpPr>
        <p:spPr>
          <a:xfrm>
            <a:off x="4923" y="2485345"/>
            <a:ext cx="9139077" cy="1015663"/>
          </a:xfrm>
          <a:prstGeom prst="rect">
            <a:avLst/>
          </a:prstGeom>
          <a:noFill/>
        </p:spPr>
        <p:txBody>
          <a:bodyPr wrap="square" rtlCol="0">
            <a:spAutoFit/>
          </a:bodyPr>
          <a:lstStyle/>
          <a:p>
            <a:pPr lvl="0"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il reddito da lavoro che non ha precedentemente concorso a formare reddito imponibile per i soggetti coinvolti è assoggettato a tassazione nel periodo d’imposta in cui avviene la cessione.</a:t>
            </a:r>
          </a:p>
        </p:txBody>
      </p:sp>
      <p:sp>
        <p:nvSpPr>
          <p:cNvPr id="9" name="CasellaDiTesto 8"/>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100</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8" name="CasellaDiTesto 7"/>
          <p:cNvSpPr txBox="1"/>
          <p:nvPr/>
        </p:nvSpPr>
        <p:spPr>
          <a:xfrm>
            <a:off x="11080" y="2060848"/>
            <a:ext cx="9132920" cy="3477875"/>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se gli strumenti finanziari sono acquistati da soggetti diversi da quelli precedentemente indicati non è prevista alcuna decadenza (art. 27, comma 5 D.L. 179/2012)</a:t>
            </a:r>
          </a:p>
          <a:p>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“le plusvalenze realizzate mediante la cessione a titolo oneroso degli strumenti finanziari di cui al presente articolo sono assoggettate ai regimi loro ordinariamente applicabili”</a:t>
            </a:r>
          </a:p>
          <a:p>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Per determinare il reddito imponibile sulle plusvalenze in esame rileva quanto stabilito dall’art. 68, comma 6 del TUIR, secondo cui le plusvalenze sono costituite </a:t>
            </a: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“dalla differenza tra il corrispettivo </a:t>
            </a:r>
            <a:r>
              <a:rPr lang="it-IT" sz="2000" i="1" dirty="0" err="1" smtClean="0">
                <a:latin typeface="Arial Unicode MS" panose="020B0604020202020204" pitchFamily="34" charset="-128"/>
                <a:ea typeface="Arial Unicode MS" panose="020B0604020202020204" pitchFamily="34" charset="-128"/>
                <a:cs typeface="Arial Unicode MS" panose="020B0604020202020204" pitchFamily="34" charset="-128"/>
              </a:rPr>
              <a:t>percepito…</a:t>
            </a: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 e il costo o il valore di acquisto assoggettato a tassazione”</a:t>
            </a:r>
          </a:p>
        </p:txBody>
      </p:sp>
      <p:sp>
        <p:nvSpPr>
          <p:cNvPr id="10" name="CasellaDiTesto 9"/>
          <p:cNvSpPr txBox="1"/>
          <p:nvPr/>
        </p:nvSpPr>
        <p:spPr>
          <a:xfrm>
            <a:off x="-36512" y="1556792"/>
            <a:ext cx="9144000" cy="400110"/>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ESCLUSIONE DELA DECADENZA</a:t>
            </a:r>
          </a:p>
        </p:txBody>
      </p:sp>
      <p:sp>
        <p:nvSpPr>
          <p:cNvPr id="9" name="CasellaDiTesto 8"/>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101</a:t>
            </a:fld>
            <a:endParaRPr lang="it-IT"/>
          </a:p>
        </p:txBody>
      </p:sp>
    </p:spTree>
    <p:extLst>
      <p:ext uri="{BB962C8B-B14F-4D97-AF65-F5344CB8AC3E}">
        <p14:creationId xmlns:p14="http://schemas.microsoft.com/office/powerpoint/2010/main" val="226363883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340768"/>
            <a:ext cx="9144000" cy="707886"/>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DIFFERENZE CON IL REGIME PREVISTO PER LA GENERALITA’ DEI DIPENDENTI</a:t>
            </a:r>
          </a:p>
        </p:txBody>
      </p:sp>
      <p:sp>
        <p:nvSpPr>
          <p:cNvPr id="8" name="CasellaDiTesto 7"/>
          <p:cNvSpPr txBox="1"/>
          <p:nvPr/>
        </p:nvSpPr>
        <p:spPr>
          <a:xfrm>
            <a:off x="11080" y="2204864"/>
            <a:ext cx="9132920" cy="4524315"/>
          </a:xfrm>
          <a:prstGeom prst="rect">
            <a:avLst/>
          </a:prstGeom>
          <a:noFill/>
        </p:spPr>
        <p:txBody>
          <a:bodyPr wrap="square" rtlCol="0">
            <a:spAutoFit/>
          </a:bodyPr>
          <a:lstStyle/>
          <a:p>
            <a:r>
              <a:rPr lang="it-IT"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Circolare della Agenzia delle Entrate 16/E del giugno 2014: </a:t>
            </a:r>
          </a:p>
          <a:p>
            <a:endParaRPr lang="it-IT" sz="20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mj-lt"/>
              <a:buAutoNum type="arabicPeriod"/>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individua gli strumenti finanziari ammessi all’incentivo e specifica che possono essere ricompresi fra questi solo gli strumenti finanziari c.d. “partecipativi”, ovvero strumenti finanziari simili alle azioni la cui remunerazione è totalmente costituita dalla partecipazione ai risultati economici della società emittente o di altre società appartenenti allo stesso gruppo.</a:t>
            </a:r>
          </a:p>
          <a:p>
            <a:pPr marL="457200" indent="-457200">
              <a:buFont typeface="+mj-lt"/>
              <a:buAutoNum type="arabicPeriod"/>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mj-lt"/>
              <a:buAutoNum type="arabicPeriod"/>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Evidenzia come l’art. 27 riconosce il regime di favore senza prevedere un limite d’importo non imponibile degli Strumenti di Incentivazione, a differenza di quanto previsto dall’art. 51, comma 2 lett. g) del TUIR “</a:t>
            </a: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che limita la non concorrenza del reddito alle azioni assegnate ai dipendenti per un importo non superiore complessivamente nel periodo di imposta a euro 2.065,83 per dipendente</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7" name="CasellaDiTesto 6"/>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102</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727" y="1919076"/>
            <a:ext cx="9144000" cy="369332"/>
          </a:xfrm>
          <a:prstGeom prst="rect">
            <a:avLst/>
          </a:prstGeom>
          <a:noFill/>
        </p:spPr>
        <p:txBody>
          <a:bodyPr wrap="square" rtlCol="0">
            <a:spAutoFit/>
          </a:bodyPr>
          <a:lstStyle/>
          <a:p>
            <a:r>
              <a:rPr lang="it-IT"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SOCIETA</a:t>
            </a:r>
            <a:r>
              <a:rPr lang="it-IT"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 RESPONSABILITA’ LIMITATA  art. </a:t>
            </a:r>
            <a:r>
              <a:rPr lang="it-IT"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2462 </a:t>
            </a:r>
            <a:r>
              <a:rPr lang="it-IT" b="1" dirty="0" err="1"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c.c</a:t>
            </a:r>
            <a:r>
              <a:rPr lang="it-IT"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seguenti</a:t>
            </a:r>
          </a:p>
        </p:txBody>
      </p:sp>
      <p:sp>
        <p:nvSpPr>
          <p:cNvPr id="6" name="CasellaDiTesto 5"/>
          <p:cNvSpPr txBox="1"/>
          <p:nvPr/>
        </p:nvSpPr>
        <p:spPr>
          <a:xfrm>
            <a:off x="-21437" y="2351908"/>
            <a:ext cx="9144000" cy="4339650"/>
          </a:xfrm>
          <a:prstGeom prst="rect">
            <a:avLst/>
          </a:prstGeom>
          <a:noFill/>
        </p:spPr>
        <p:txBody>
          <a:bodyPr wrap="square" rtlCol="0">
            <a:spAutoFit/>
          </a:bodyPr>
          <a:lstStyle/>
          <a:p>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Srl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Ordinaria</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1533525" indent="-342900">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Costituzione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ATTO PUBBLICO</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1533525" indent="-342900">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533525" indent="-342900">
              <a:buFont typeface="Arial" panose="020B0604020202020204" pitchFamily="34" charset="0"/>
              <a:buChar char="•"/>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apitale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sociale: ≥ euro 10.000,00</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1533525" indent="-342900">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533525" indent="-342900">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Conferimenti:</a:t>
            </a:r>
          </a:p>
          <a:p>
            <a:pPr marL="1879600" indent="-333375"/>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enaro</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al momento della costituzione deve essere versato c/o una banca almeno il 25% dei conferimenti in denaro, nel caso di un unico socio deve essere versato il 100% dei conferimenti in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denaro;</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879600" indent="-355600"/>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	Beni in natura e crediti: chi conferisce beni in natura e/o crediti deve presentare una relazione giurata di revisore dei conti o società di revisione che attesti il valore dei beni e dei crediti.</a:t>
            </a:r>
          </a:p>
          <a:p>
            <a:pPr marL="1876425" indent="-352425"/>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	Prestazioni d’opera e servizi: polizza fideiussoria per l’importo delle prestazione d’opera e/o servizi;</a:t>
            </a:r>
          </a:p>
        </p:txBody>
      </p:sp>
      <p:sp>
        <p:nvSpPr>
          <p:cNvPr id="7" name="CasellaDiTesto 6"/>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Segnaposto numero diapositiva 7"/>
          <p:cNvSpPr>
            <a:spLocks noGrp="1"/>
          </p:cNvSpPr>
          <p:nvPr>
            <p:ph type="sldNum" sz="quarter" idx="12"/>
          </p:nvPr>
        </p:nvSpPr>
        <p:spPr/>
        <p:txBody>
          <a:bodyPr/>
          <a:lstStyle/>
          <a:p>
            <a:fld id="{B31324A0-4534-4A25-BD13-0AC576F63B19}" type="slidenum">
              <a:rPr lang="it-IT" smtClean="0">
                <a:solidFill>
                  <a:prstClr val="black">
                    <a:tint val="75000"/>
                  </a:prstClr>
                </a:solidFill>
              </a:rPr>
              <a:pPr/>
              <a:t>11</a:t>
            </a:fld>
            <a:endParaRPr lang="it-IT">
              <a:solidFill>
                <a:prstClr val="black">
                  <a:tint val="75000"/>
                </a:prstClr>
              </a:solidFill>
            </a:endParaRPr>
          </a:p>
        </p:txBody>
      </p:sp>
    </p:spTree>
    <p:extLst>
      <p:ext uri="{BB962C8B-B14F-4D97-AF65-F5344CB8AC3E}">
        <p14:creationId xmlns:p14="http://schemas.microsoft.com/office/powerpoint/2010/main" val="1158807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727" y="1919076"/>
            <a:ext cx="9144000" cy="369332"/>
          </a:xfrm>
          <a:prstGeom prst="rect">
            <a:avLst/>
          </a:prstGeom>
          <a:noFill/>
        </p:spPr>
        <p:txBody>
          <a:bodyPr wrap="square" rtlCol="0">
            <a:spAutoFit/>
          </a:bodyPr>
          <a:lstStyle/>
          <a:p>
            <a:r>
              <a:rPr lang="it-IT"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SOCIETA</a:t>
            </a:r>
            <a:r>
              <a:rPr lang="it-IT"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 RESPONSABILITA’ LIMITATA  art. </a:t>
            </a:r>
            <a:r>
              <a:rPr lang="it-IT"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2462 </a:t>
            </a:r>
            <a:r>
              <a:rPr lang="it-IT" b="1" dirty="0" err="1"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c.c</a:t>
            </a:r>
            <a:r>
              <a:rPr lang="it-IT"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seguenti</a:t>
            </a:r>
          </a:p>
        </p:txBody>
      </p:sp>
      <p:sp>
        <p:nvSpPr>
          <p:cNvPr id="6" name="CasellaDiTesto 5"/>
          <p:cNvSpPr txBox="1"/>
          <p:nvPr/>
        </p:nvSpPr>
        <p:spPr>
          <a:xfrm>
            <a:off x="-21437" y="2351908"/>
            <a:ext cx="8985925" cy="3847207"/>
          </a:xfrm>
          <a:prstGeom prst="rect">
            <a:avLst/>
          </a:prstGeom>
          <a:noFill/>
        </p:spPr>
        <p:txBody>
          <a:bodyPr wrap="square" rtlCol="0">
            <a:spAutoFit/>
          </a:bodyPr>
          <a:lstStyle/>
          <a:p>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Srl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Ordinaria</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1533525"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Partecipazioni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sono rappresentate da quote. I diritti sociali spettano ai soci in maniera proporzionale alla partecipazione di ciascuno posseduta. Non è possibile creare categorie di quote</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1533525" indent="-3429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533525"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persone fisiche e giuridiche</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1533525" indent="-3429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533525"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Amministrazione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la carica di amministratore può essere assunta anche da un non socio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(purché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lo statuto lo preveda</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1533525" indent="-3429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533525"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Riserva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legale: ogni anno deve essere accantonata a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riserva legale obbligatoria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una quota almeno pari al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5%</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degli utili conseguiti, fino a quando questa non abbia raggiunto almeno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1/5</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del capitale sociale sottoscritto;</a:t>
            </a:r>
          </a:p>
        </p:txBody>
      </p:sp>
      <p:sp>
        <p:nvSpPr>
          <p:cNvPr id="7" name="CasellaDiTesto 6"/>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Segnaposto numero diapositiva 7"/>
          <p:cNvSpPr>
            <a:spLocks noGrp="1"/>
          </p:cNvSpPr>
          <p:nvPr>
            <p:ph type="sldNum" sz="quarter" idx="12"/>
          </p:nvPr>
        </p:nvSpPr>
        <p:spPr/>
        <p:txBody>
          <a:bodyPr/>
          <a:lstStyle/>
          <a:p>
            <a:fld id="{B31324A0-4534-4A25-BD13-0AC576F63B19}" type="slidenum">
              <a:rPr lang="it-IT" smtClean="0">
                <a:solidFill>
                  <a:prstClr val="black">
                    <a:tint val="75000"/>
                  </a:prstClr>
                </a:solidFill>
              </a:rPr>
              <a:pPr/>
              <a:t>12</a:t>
            </a:fld>
            <a:endParaRPr lang="it-IT">
              <a:solidFill>
                <a:prstClr val="black">
                  <a:tint val="75000"/>
                </a:prstClr>
              </a:solidFill>
            </a:endParaRPr>
          </a:p>
        </p:txBody>
      </p:sp>
    </p:spTree>
    <p:extLst>
      <p:ext uri="{BB962C8B-B14F-4D97-AF65-F5344CB8AC3E}">
        <p14:creationId xmlns:p14="http://schemas.microsoft.com/office/powerpoint/2010/main" val="2769360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0" y="2328916"/>
            <a:ext cx="9036496" cy="3477875"/>
          </a:xfrm>
          <a:prstGeom prst="rect">
            <a:avLst/>
          </a:prstGeom>
          <a:noFill/>
        </p:spPr>
        <p:txBody>
          <a:bodyPr wrap="square" rtlCol="0">
            <a:spAutoFit/>
          </a:bodyPr>
          <a:lstStyle/>
          <a:p>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Srl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semplificata</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1533525" indent="-342900" algn="just">
              <a:spcBef>
                <a:spcPts val="600"/>
              </a:spcBef>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Costituzione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ATTO PUBBLICO TIPIZZATO con decreto del Ministero della Giustizia  e quindi le clausole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sono inderogabili e non modificabili</a:t>
            </a:r>
          </a:p>
          <a:p>
            <a:pPr marL="1533525" indent="-342900" algn="just">
              <a:spcBef>
                <a:spcPts val="600"/>
              </a:spcBef>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Capitale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sociale:  ≥ 1 euro ≤9.999,00;</a:t>
            </a:r>
          </a:p>
          <a:p>
            <a:pPr marL="1533525" indent="-342900" algn="just">
              <a:spcBef>
                <a:spcPts val="600"/>
              </a:spcBef>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Conferimenti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in </a:t>
            </a:r>
            <a:r>
              <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denaro</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e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versati integralmente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al momento della costituzione della società</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1520825" indent="-352425" algn="just">
              <a:spcBef>
                <a:spcPts val="600"/>
              </a:spcBef>
              <a:tabLst>
                <a:tab pos="1524000" algn="l"/>
              </a:tabLst>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Partecipazioni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sono rappresentate da quote. I diritti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sociali spettano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ai soci in maniera proporzionale alla partecipazione di ciascuno posseduta. Non è possibile creare categorie di quote;</a:t>
            </a:r>
          </a:p>
        </p:txBody>
      </p:sp>
      <p:sp>
        <p:nvSpPr>
          <p:cNvPr id="6" name="CasellaDiTesto 5"/>
          <p:cNvSpPr txBox="1"/>
          <p:nvPr/>
        </p:nvSpPr>
        <p:spPr>
          <a:xfrm>
            <a:off x="11727" y="1919076"/>
            <a:ext cx="9144000" cy="369332"/>
          </a:xfrm>
          <a:prstGeom prst="rect">
            <a:avLst/>
          </a:prstGeom>
          <a:noFill/>
        </p:spPr>
        <p:txBody>
          <a:bodyPr wrap="square" rtlCol="0">
            <a:spAutoFit/>
          </a:bodyPr>
          <a:lstStyle/>
          <a:p>
            <a:r>
              <a:rPr lang="it-IT"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SOCIETA</a:t>
            </a:r>
            <a:r>
              <a:rPr lang="it-IT"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 RESPONSABILITA’ LIMITATA  art. </a:t>
            </a:r>
            <a:r>
              <a:rPr lang="it-IT"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2462 </a:t>
            </a:r>
            <a:r>
              <a:rPr lang="it-IT" b="1" dirty="0" err="1"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c.c</a:t>
            </a:r>
            <a:r>
              <a:rPr lang="it-IT"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seguenti</a:t>
            </a:r>
          </a:p>
        </p:txBody>
      </p:sp>
      <p:sp>
        <p:nvSpPr>
          <p:cNvPr id="7" name="CasellaDiTesto 6"/>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Segnaposto numero diapositiva 7"/>
          <p:cNvSpPr>
            <a:spLocks noGrp="1"/>
          </p:cNvSpPr>
          <p:nvPr>
            <p:ph type="sldNum" sz="quarter" idx="12"/>
          </p:nvPr>
        </p:nvSpPr>
        <p:spPr/>
        <p:txBody>
          <a:bodyPr/>
          <a:lstStyle/>
          <a:p>
            <a:fld id="{B31324A0-4534-4A25-BD13-0AC576F63B19}" type="slidenum">
              <a:rPr lang="it-IT" smtClean="0">
                <a:solidFill>
                  <a:prstClr val="black">
                    <a:tint val="75000"/>
                  </a:prstClr>
                </a:solidFill>
              </a:rPr>
              <a:pPr/>
              <a:t>13</a:t>
            </a:fld>
            <a:endParaRPr lang="it-IT">
              <a:solidFill>
                <a:prstClr val="black">
                  <a:tint val="75000"/>
                </a:prstClr>
              </a:solidFill>
            </a:endParaRPr>
          </a:p>
        </p:txBody>
      </p:sp>
    </p:spTree>
    <p:extLst>
      <p:ext uri="{BB962C8B-B14F-4D97-AF65-F5344CB8AC3E}">
        <p14:creationId xmlns:p14="http://schemas.microsoft.com/office/powerpoint/2010/main" val="4243663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0" y="2328916"/>
            <a:ext cx="9036496" cy="3708708"/>
          </a:xfrm>
          <a:prstGeom prst="rect">
            <a:avLst/>
          </a:prstGeom>
          <a:noFill/>
        </p:spPr>
        <p:txBody>
          <a:bodyPr wrap="square" rtlCol="0">
            <a:spAutoFit/>
          </a:bodyPr>
          <a:lstStyle/>
          <a:p>
            <a:pPr marL="1533525" indent="-342900" algn="just">
              <a:spcBef>
                <a:spcPts val="600"/>
              </a:spcBef>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persone fisiche</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533525" indent="-342900" algn="just">
              <a:spcBef>
                <a:spcPts val="600"/>
              </a:spcBef>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Amministrazione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la carica di amministratore può essere assunta anche da un non socio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purchè</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lo statuto lo preveda</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533525" indent="-342900" algn="just">
              <a:spcBef>
                <a:spcPts val="600"/>
              </a:spcBef>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Ogni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anno deve essere accantonata a riserva legale obbligatoria una quota almeno pari al 20% degli utili conseguiti, fino a quando questa non abbia raggiunto, unitamente al capitale sociale, l’ammontare di euro 10.000,00. </a:t>
            </a: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533525" indent="-342900" algn="just">
              <a:spcBef>
                <a:spcPts val="600"/>
              </a:spcBef>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*L’atto costitutivo tipizzato prevede ancora che i soci siano di età inferiore a 35 anni e che l’amministrazione sia affidata solo ai soci.</a:t>
            </a:r>
          </a:p>
          <a:p>
            <a:r>
              <a:rPr lang="it-IT" sz="2000" dirty="0">
                <a:solidFill>
                  <a:prstClr val="black"/>
                </a:solidFill>
              </a:rPr>
              <a:t> </a:t>
            </a:r>
          </a:p>
        </p:txBody>
      </p:sp>
      <p:sp>
        <p:nvSpPr>
          <p:cNvPr id="7" name="CasellaDiTesto 6"/>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14</a:t>
            </a:fld>
            <a:endParaRPr lang="it-IT">
              <a:solidFill>
                <a:prstClr val="black">
                  <a:tint val="75000"/>
                </a:prstClr>
              </a:solidFill>
            </a:endParaRPr>
          </a:p>
        </p:txBody>
      </p:sp>
    </p:spTree>
    <p:extLst>
      <p:ext uri="{BB962C8B-B14F-4D97-AF65-F5344CB8AC3E}">
        <p14:creationId xmlns:p14="http://schemas.microsoft.com/office/powerpoint/2010/main" val="2774956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4283968" y="2348880"/>
            <a:ext cx="5184576" cy="2908489"/>
          </a:xfrm>
          <a:prstGeom prst="rect">
            <a:avLst/>
          </a:prstGeom>
          <a:noFill/>
        </p:spPr>
        <p:txBody>
          <a:bodyPr wrap="square" rtlCol="0">
            <a:spAutoFit/>
          </a:bodyPr>
          <a:lstStyle/>
          <a:p>
            <a:pPr marL="457200" indent="-457200">
              <a:spcBef>
                <a:spcPts val="600"/>
              </a:spcBef>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Data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costituzione;</a:t>
            </a:r>
          </a:p>
          <a:p>
            <a:pPr marL="457200" indent="-457200">
              <a:spcBef>
                <a:spcPts val="600"/>
              </a:spcBef>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Sede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457200" indent="-457200">
              <a:spcBef>
                <a:spcPts val="600"/>
              </a:spcBef>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Valore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della produzione minima;</a:t>
            </a:r>
          </a:p>
          <a:p>
            <a:pPr marL="457200" indent="-457200">
              <a:spcBef>
                <a:spcPts val="600"/>
              </a:spcBef>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Divieto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distribuzione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degli utili;</a:t>
            </a:r>
          </a:p>
          <a:p>
            <a:pPr marL="457200" indent="-457200">
              <a:spcBef>
                <a:spcPts val="600"/>
              </a:spcBef>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Oggetto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sociale;</a:t>
            </a:r>
          </a:p>
          <a:p>
            <a:pPr marL="457200" indent="-457200">
              <a:spcBef>
                <a:spcPts val="600"/>
              </a:spcBef>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Divieto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costituzione attraverso operazioni straordinarie.</a:t>
            </a:r>
          </a:p>
          <a:p>
            <a:endParaRPr lang="it-IT" dirty="0">
              <a:solidFill>
                <a:prstClr val="black"/>
              </a:solidFill>
            </a:endParaRPr>
          </a:p>
        </p:txBody>
      </p:sp>
      <p:sp>
        <p:nvSpPr>
          <p:cNvPr id="6" name="CasellaDiTesto 5"/>
          <p:cNvSpPr txBox="1"/>
          <p:nvPr/>
        </p:nvSpPr>
        <p:spPr>
          <a:xfrm>
            <a:off x="122472" y="3183892"/>
            <a:ext cx="2618755" cy="707886"/>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CARATTERISTICHE COMULATIVE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7" name="Connettore 2 6"/>
          <p:cNvCxnSpPr/>
          <p:nvPr/>
        </p:nvCxnSpPr>
        <p:spPr>
          <a:xfrm flipV="1">
            <a:off x="2741227" y="2833888"/>
            <a:ext cx="1110693" cy="684899"/>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flipV="1">
            <a:off x="2741227" y="3212976"/>
            <a:ext cx="1160512" cy="308898"/>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741227" y="3521874"/>
            <a:ext cx="1160512" cy="195158"/>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2741227" y="3521874"/>
            <a:ext cx="1160512" cy="592131"/>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114988" y="1508884"/>
            <a:ext cx="6401228" cy="400110"/>
          </a:xfrm>
          <a:prstGeom prst="rect">
            <a:avLst/>
          </a:prstGeom>
          <a:noFill/>
        </p:spPr>
        <p:txBody>
          <a:bodyPr wrap="square" rtlCol="0">
            <a:spAutoFit/>
          </a:bodyPr>
          <a:lstStyle/>
          <a:p>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REQUISITI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COMULATIVI</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Segnaposto numero diapositiva 11"/>
          <p:cNvSpPr>
            <a:spLocks noGrp="1"/>
          </p:cNvSpPr>
          <p:nvPr>
            <p:ph type="sldNum" sz="quarter" idx="12"/>
          </p:nvPr>
        </p:nvSpPr>
        <p:spPr/>
        <p:txBody>
          <a:bodyPr/>
          <a:lstStyle/>
          <a:p>
            <a:fld id="{B31324A0-4534-4A25-BD13-0AC576F63B19}" type="slidenum">
              <a:rPr lang="it-IT" smtClean="0">
                <a:solidFill>
                  <a:prstClr val="black">
                    <a:tint val="75000"/>
                  </a:prstClr>
                </a:solidFill>
              </a:rPr>
              <a:pPr/>
              <a:t>15</a:t>
            </a:fld>
            <a:endParaRPr lang="it-IT">
              <a:solidFill>
                <a:prstClr val="black">
                  <a:tint val="75000"/>
                </a:prstClr>
              </a:solidFill>
            </a:endParaRPr>
          </a:p>
        </p:txBody>
      </p:sp>
    </p:spTree>
    <p:extLst>
      <p:ext uri="{BB962C8B-B14F-4D97-AF65-F5344CB8AC3E}">
        <p14:creationId xmlns:p14="http://schemas.microsoft.com/office/powerpoint/2010/main" val="1487642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8" y="1959124"/>
            <a:ext cx="4593544"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 DATA DI COSTITUZIONE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240022" y="2451566"/>
            <a:ext cx="389993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Costituita da non più di 60 mesi</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5148064" y="2328455"/>
            <a:ext cx="3816424" cy="707886"/>
          </a:xfrm>
          <a:prstGeom prst="rect">
            <a:avLst/>
          </a:prstGeom>
          <a:noFill/>
        </p:spPr>
        <p:txBody>
          <a:bodyPr wrap="square" rtlCol="0">
            <a:spAutoFit/>
          </a:bodyPr>
          <a:lstStyle/>
          <a:p>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N:B: costituita e </a:t>
            </a:r>
            <a:r>
              <a:rPr lang="it-IT" sz="2000" b="1"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non registrata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al registro delle imprese</a:t>
            </a:r>
            <a:endPar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8" name="Connettore 2 7"/>
          <p:cNvCxnSpPr/>
          <p:nvPr/>
        </p:nvCxnSpPr>
        <p:spPr>
          <a:xfrm>
            <a:off x="3901739" y="2651621"/>
            <a:ext cx="1246325" cy="0"/>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114988" y="3501008"/>
            <a:ext cx="4593544"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 SEDE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 name="CasellaDiTesto 12"/>
          <p:cNvSpPr txBox="1"/>
          <p:nvPr/>
        </p:nvSpPr>
        <p:spPr>
          <a:xfrm>
            <a:off x="240021" y="4077072"/>
            <a:ext cx="5412099"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RESIDENTE e NON RESIDENTE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4" name="CasellaDiTesto 13"/>
          <p:cNvSpPr txBox="1"/>
          <p:nvPr/>
        </p:nvSpPr>
        <p:spPr>
          <a:xfrm>
            <a:off x="251520" y="4757082"/>
            <a:ext cx="8064896" cy="1323439"/>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Residente e non Residente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purché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abbia una sede produttiva o filiali in Italia e sia residente in stati membri della comunità economica Europea o in uno degli Stati aderenti all’Accordo sullo spazio economico europeo.</a:t>
            </a:r>
          </a:p>
        </p:txBody>
      </p:sp>
      <p:sp>
        <p:nvSpPr>
          <p:cNvPr id="15" name="CasellaDiTesto 14"/>
          <p:cNvSpPr txBox="1"/>
          <p:nvPr/>
        </p:nvSpPr>
        <p:spPr>
          <a:xfrm>
            <a:off x="4923" y="14005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Requisiti cumulativi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Segnaposto numero diapositiva 8"/>
          <p:cNvSpPr>
            <a:spLocks noGrp="1"/>
          </p:cNvSpPr>
          <p:nvPr>
            <p:ph type="sldNum" sz="quarter" idx="12"/>
          </p:nvPr>
        </p:nvSpPr>
        <p:spPr/>
        <p:txBody>
          <a:bodyPr/>
          <a:lstStyle/>
          <a:p>
            <a:fld id="{B31324A0-4534-4A25-BD13-0AC576F63B19}" type="slidenum">
              <a:rPr lang="it-IT" smtClean="0">
                <a:solidFill>
                  <a:prstClr val="black">
                    <a:tint val="75000"/>
                  </a:prstClr>
                </a:solidFill>
              </a:rPr>
              <a:pPr/>
              <a:t>16</a:t>
            </a:fld>
            <a:endParaRPr lang="it-IT">
              <a:solidFill>
                <a:prstClr val="black">
                  <a:tint val="75000"/>
                </a:prstClr>
              </a:solidFill>
            </a:endParaRPr>
          </a:p>
        </p:txBody>
      </p:sp>
    </p:spTree>
    <p:extLst>
      <p:ext uri="{BB962C8B-B14F-4D97-AF65-F5344CB8AC3E}">
        <p14:creationId xmlns:p14="http://schemas.microsoft.com/office/powerpoint/2010/main" val="3872145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8" y="2005484"/>
            <a:ext cx="5681148"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VALORE DELLA PRODUZIONE ANNUA</a:t>
            </a:r>
          </a:p>
        </p:txBody>
      </p:sp>
      <p:sp>
        <p:nvSpPr>
          <p:cNvPr id="6" name="CasellaDiTesto 5"/>
          <p:cNvSpPr txBox="1"/>
          <p:nvPr/>
        </p:nvSpPr>
        <p:spPr>
          <a:xfrm>
            <a:off x="316221" y="2521771"/>
            <a:ext cx="8580451" cy="2246769"/>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partire dal secondo anno di attività della start-up innovativa, il totale del valore della produzione annua, così come risultante dall'ultimo bilancio approvato entro sei mesi dalla chiusura dell'esercizio, non è superiore a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5 milioni di euro</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Tale dato è costituito dal Totale della voce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 conto economico di cui all’art.2425 cc</a:t>
            </a:r>
          </a:p>
        </p:txBody>
      </p:sp>
      <p:sp>
        <p:nvSpPr>
          <p:cNvPr id="7" name="CasellaDiTesto 6"/>
          <p:cNvSpPr txBox="1"/>
          <p:nvPr/>
        </p:nvSpPr>
        <p:spPr>
          <a:xfrm>
            <a:off x="4923" y="1340768"/>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Requisiti cumulativi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Segnaposto numero diapositiva 7"/>
          <p:cNvSpPr>
            <a:spLocks noGrp="1"/>
          </p:cNvSpPr>
          <p:nvPr>
            <p:ph type="sldNum" sz="quarter" idx="12"/>
          </p:nvPr>
        </p:nvSpPr>
        <p:spPr/>
        <p:txBody>
          <a:bodyPr/>
          <a:lstStyle/>
          <a:p>
            <a:fld id="{B31324A0-4534-4A25-BD13-0AC576F63B19}" type="slidenum">
              <a:rPr lang="it-IT" smtClean="0">
                <a:solidFill>
                  <a:prstClr val="black">
                    <a:tint val="75000"/>
                  </a:prstClr>
                </a:solidFill>
              </a:rPr>
              <a:pPr/>
              <a:t>17</a:t>
            </a:fld>
            <a:endParaRPr lang="it-IT">
              <a:solidFill>
                <a:prstClr val="black">
                  <a:tint val="75000"/>
                </a:prstClr>
              </a:solidFill>
            </a:endParaRPr>
          </a:p>
        </p:txBody>
      </p:sp>
    </p:spTree>
    <p:extLst>
      <p:ext uri="{BB962C8B-B14F-4D97-AF65-F5344CB8AC3E}">
        <p14:creationId xmlns:p14="http://schemas.microsoft.com/office/powerpoint/2010/main" val="1969224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8" y="1916584"/>
            <a:ext cx="5681148"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4</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DIVIETO DI DISTRIBUIRE UTILI</a:t>
            </a:r>
          </a:p>
        </p:txBody>
      </p:sp>
      <p:sp>
        <p:nvSpPr>
          <p:cNvPr id="6" name="CasellaDiTesto 5"/>
          <p:cNvSpPr txBox="1"/>
          <p:nvPr/>
        </p:nvSpPr>
        <p:spPr>
          <a:xfrm>
            <a:off x="316220" y="2475012"/>
            <a:ext cx="8580451"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Non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distribuisce, e non ha distribuito,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utili.</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465083" y="3068712"/>
            <a:ext cx="8211374" cy="2800767"/>
          </a:xfrm>
          <a:prstGeom prst="rect">
            <a:avLst/>
          </a:prstGeom>
          <a:noFill/>
        </p:spPr>
        <p:txBody>
          <a:bodyPr wrap="square" rtlCol="0">
            <a:spAutoFit/>
          </a:bodyPr>
          <a:lstStyle/>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Questo requisito obbligatorio cumulativo e imposto al fine di favorire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gli investimenti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degli utili nella ricerca e nello sviluppo, per sostenere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crescita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della start up innovativa</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Non si tratta di un divieto assoluto ma di una limitazione operante fino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 che la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possiede i requisiti di start up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innovativa. </a:t>
            </a:r>
          </a:p>
          <a:p>
            <a:pPr algn="just"/>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Detto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divieto permane per tutto il periodo in cui la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possiede 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requisiti 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lo status di start up innovativa, fino a un massimo di cinque anni dalla iscrizione nella Sezione speciale del Registro delle Imprese.</a:t>
            </a:r>
          </a:p>
        </p:txBody>
      </p:sp>
      <p:sp>
        <p:nvSpPr>
          <p:cNvPr id="8" name="CasellaDiTesto 7"/>
          <p:cNvSpPr txBox="1"/>
          <p:nvPr/>
        </p:nvSpPr>
        <p:spPr>
          <a:xfrm>
            <a:off x="4923" y="1340768"/>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Requisiti cumulativi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Segnaposto numero diapositiva 8"/>
          <p:cNvSpPr>
            <a:spLocks noGrp="1"/>
          </p:cNvSpPr>
          <p:nvPr>
            <p:ph type="sldNum" sz="quarter" idx="12"/>
          </p:nvPr>
        </p:nvSpPr>
        <p:spPr/>
        <p:txBody>
          <a:bodyPr/>
          <a:lstStyle/>
          <a:p>
            <a:fld id="{B31324A0-4534-4A25-BD13-0AC576F63B19}" type="slidenum">
              <a:rPr lang="it-IT" smtClean="0">
                <a:solidFill>
                  <a:prstClr val="black">
                    <a:tint val="75000"/>
                  </a:prstClr>
                </a:solidFill>
              </a:rPr>
              <a:pPr/>
              <a:t>18</a:t>
            </a:fld>
            <a:endParaRPr lang="it-IT">
              <a:solidFill>
                <a:prstClr val="black">
                  <a:tint val="75000"/>
                </a:prstClr>
              </a:solidFill>
            </a:endParaRPr>
          </a:p>
        </p:txBody>
      </p:sp>
    </p:spTree>
    <p:extLst>
      <p:ext uri="{BB962C8B-B14F-4D97-AF65-F5344CB8AC3E}">
        <p14:creationId xmlns:p14="http://schemas.microsoft.com/office/powerpoint/2010/main" val="2577195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8" y="1969095"/>
            <a:ext cx="4593544"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5. OGGETTO SOCIALE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240021" y="2545159"/>
            <a:ext cx="8580451" cy="1015663"/>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Ha, come oggetto sociale esclusivo o prevalente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lo sviluppo,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produzione e la commercializzazione di prodotti o servizi innovativi ad alto valore tecnologico;</a:t>
            </a:r>
          </a:p>
        </p:txBody>
      </p:sp>
      <p:sp>
        <p:nvSpPr>
          <p:cNvPr id="7" name="CasellaDiTesto 6"/>
          <p:cNvSpPr txBox="1"/>
          <p:nvPr/>
        </p:nvSpPr>
        <p:spPr>
          <a:xfrm>
            <a:off x="224153" y="3742000"/>
            <a:ext cx="8064896" cy="1631216"/>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Esistenti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nell’oggetto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Sviluppo;</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Produzione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457200" indent="-457200">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Commercializzazione.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asellaDiTesto 7"/>
          <p:cNvSpPr txBox="1"/>
          <p:nvPr/>
        </p:nvSpPr>
        <p:spPr>
          <a:xfrm>
            <a:off x="4923" y="1340768"/>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Requisiti cumulativi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Segnaposto numero diapositiva 8"/>
          <p:cNvSpPr>
            <a:spLocks noGrp="1"/>
          </p:cNvSpPr>
          <p:nvPr>
            <p:ph type="sldNum" sz="quarter" idx="12"/>
          </p:nvPr>
        </p:nvSpPr>
        <p:spPr/>
        <p:txBody>
          <a:bodyPr/>
          <a:lstStyle/>
          <a:p>
            <a:fld id="{B31324A0-4534-4A25-BD13-0AC576F63B19}" type="slidenum">
              <a:rPr lang="it-IT" smtClean="0">
                <a:solidFill>
                  <a:prstClr val="black">
                    <a:tint val="75000"/>
                  </a:prstClr>
                </a:solidFill>
              </a:rPr>
              <a:pPr/>
              <a:t>19</a:t>
            </a:fld>
            <a:endParaRPr lang="it-IT">
              <a:solidFill>
                <a:prstClr val="black">
                  <a:tint val="75000"/>
                </a:prstClr>
              </a:solidFill>
            </a:endParaRPr>
          </a:p>
        </p:txBody>
      </p:sp>
    </p:spTree>
    <p:extLst>
      <p:ext uri="{BB962C8B-B14F-4D97-AF65-F5344CB8AC3E}">
        <p14:creationId xmlns:p14="http://schemas.microsoft.com/office/powerpoint/2010/main" val="719468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0" y="1762031"/>
            <a:ext cx="9144000" cy="369332"/>
          </a:xfrm>
          <a:prstGeom prst="rect">
            <a:avLst/>
          </a:prstGeom>
          <a:noFill/>
        </p:spPr>
        <p:txBody>
          <a:bodyPr wrap="square" rtlCol="0">
            <a:spAutoFit/>
          </a:bodyPr>
          <a:lstStyle/>
          <a:p>
            <a:pPr algn="ctr"/>
            <a:r>
              <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RIFERIMENTI NORMATIVI</a:t>
            </a:r>
          </a:p>
        </p:txBody>
      </p:sp>
      <p:sp>
        <p:nvSpPr>
          <p:cNvPr id="6" name="CasellaDiTesto 5"/>
          <p:cNvSpPr txBox="1"/>
          <p:nvPr/>
        </p:nvSpPr>
        <p:spPr>
          <a:xfrm>
            <a:off x="-25897" y="2636912"/>
            <a:ext cx="9139077" cy="3170099"/>
          </a:xfrm>
          <a:prstGeom prst="rect">
            <a:avLst/>
          </a:prstGeom>
          <a:noFill/>
        </p:spPr>
        <p:txBody>
          <a:bodyPr wrap="square" rtlCol="0">
            <a:spAutoFit/>
          </a:bodyPr>
          <a:lstStyle/>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Decreto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crescita 2.0: corpus normativo (Decreto legge 179/2012 artt. 25-32);</a:t>
            </a:r>
          </a:p>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Ampliamento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della platea delle start up beneficiarie ( decreto legge “Lavoro” 76/2013)</a:t>
            </a:r>
          </a:p>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Estensione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 5 anni del periodo di durata del regime e nuova modalità di costituzione (decreto legge 3/2015)</a:t>
            </a:r>
          </a:p>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Rafforzamenti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incentivi fiscali e gestione delle perdite ( legge di bilancio 2017)</a:t>
            </a:r>
          </a:p>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Rafforzamento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agevolazioni per investitori (legge di bilancio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2019, in attesa di autorizzazione da parte della Commissione europea)</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2</a:t>
            </a:fld>
            <a:endParaRPr lang="it-IT">
              <a:solidFill>
                <a:prstClr val="black">
                  <a:tint val="75000"/>
                </a:prstClr>
              </a:solidFill>
            </a:endParaRPr>
          </a:p>
        </p:txBody>
      </p:sp>
    </p:spTree>
    <p:extLst>
      <p:ext uri="{BB962C8B-B14F-4D97-AF65-F5344CB8AC3E}">
        <p14:creationId xmlns:p14="http://schemas.microsoft.com/office/powerpoint/2010/main" val="1596633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8" y="1484784"/>
            <a:ext cx="6401228" cy="707886"/>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INNOVATIVO</a:t>
            </a:r>
          </a:p>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ALTO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VALORE TECNOLOGICO</a:t>
            </a:r>
          </a:p>
        </p:txBody>
      </p:sp>
      <p:sp>
        <p:nvSpPr>
          <p:cNvPr id="6" name="CasellaDiTesto 5"/>
          <p:cNvSpPr txBox="1"/>
          <p:nvPr/>
        </p:nvSpPr>
        <p:spPr>
          <a:xfrm>
            <a:off x="0" y="2276872"/>
            <a:ext cx="9144000" cy="400110"/>
          </a:xfrm>
          <a:prstGeom prst="rect">
            <a:avLst/>
          </a:prstGeom>
          <a:noFill/>
        </p:spPr>
        <p:txBody>
          <a:bodyPr wrap="square" rtlCol="0">
            <a:spAutoFit/>
          </a:bodyPr>
          <a:lstStyle/>
          <a:p>
            <a:pPr algn="ctr"/>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Servono entrambi?</a:t>
            </a:r>
            <a:endParaRPr lang="it-IT" sz="20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224153" y="2780928"/>
            <a:ext cx="8064896" cy="1015663"/>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Dalla interpretazione letterale sembrerebbe di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ì.</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Non esiste però una definizione normativa di “i</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nnovazione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o di “</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alto valore tecnologico</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8" name="CasellaDiTesto 7"/>
          <p:cNvSpPr txBox="1"/>
          <p:nvPr/>
        </p:nvSpPr>
        <p:spPr>
          <a:xfrm>
            <a:off x="114988" y="3997513"/>
            <a:ext cx="8849500" cy="2862322"/>
          </a:xfrm>
          <a:prstGeom prst="rect">
            <a:avLst/>
          </a:prstGeom>
          <a:noFill/>
        </p:spPr>
        <p:txBody>
          <a:bodyPr wrap="square" rtlCol="0">
            <a:spAutoFit/>
          </a:bodyPr>
          <a:lstStyle/>
          <a:p>
            <a:pPr algn="just"/>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t>
            </a:r>
            <a:r>
              <a:rPr lang="it-IT" sz="2000" b="1"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Assonime</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 Circolare n.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11 del 6 maggio 2013</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pag. 14, che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ha ampliato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portata della norma in questione, precisando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che: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deve ritenersi ricompresa ogni attività economica da cui possa derivare l’introduzione di </a:t>
            </a:r>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nuovi prodotti </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nuovi servizi nonché </a:t>
            </a:r>
            <a:r>
              <a:rPr lang="it-IT" sz="2000" b="1" i="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nuovi metodi per produrli, distribuirli e usarli</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Ciò indipendentemente dal settore merceologico in cui opera la società (ad esempio settore digitale, artigianato, agricoltura, industria oppure in campo culturale): questo perché ogni campo dell’attività economica può consentire lo sviluppo di prodotti o servizi ad alto tasso di innovazione tecnologica</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9" name="Segnaposto numero diapositiva 8"/>
          <p:cNvSpPr>
            <a:spLocks noGrp="1"/>
          </p:cNvSpPr>
          <p:nvPr>
            <p:ph type="sldNum" sz="quarter" idx="12"/>
          </p:nvPr>
        </p:nvSpPr>
        <p:spPr/>
        <p:txBody>
          <a:bodyPr/>
          <a:lstStyle/>
          <a:p>
            <a:fld id="{B31324A0-4534-4A25-BD13-0AC576F63B19}" type="slidenum">
              <a:rPr lang="it-IT" smtClean="0">
                <a:solidFill>
                  <a:prstClr val="black">
                    <a:tint val="75000"/>
                  </a:prstClr>
                </a:solidFill>
              </a:rPr>
              <a:pPr/>
              <a:t>20</a:t>
            </a:fld>
            <a:endParaRPr lang="it-IT">
              <a:solidFill>
                <a:prstClr val="black">
                  <a:tint val="75000"/>
                </a:prstClr>
              </a:solidFill>
            </a:endParaRPr>
          </a:p>
        </p:txBody>
      </p:sp>
    </p:spTree>
    <p:extLst>
      <p:ext uri="{BB962C8B-B14F-4D97-AF65-F5344CB8AC3E}">
        <p14:creationId xmlns:p14="http://schemas.microsoft.com/office/powerpoint/2010/main" val="1613679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8" y="1484784"/>
            <a:ext cx="6401228" cy="400110"/>
          </a:xfrm>
          <a:prstGeom prst="rect">
            <a:avLst/>
          </a:prstGeom>
          <a:noFill/>
        </p:spPr>
        <p:txBody>
          <a:bodyPr wrap="square" rtlCol="0">
            <a:spAutoFit/>
          </a:bodyPr>
          <a:lstStyle/>
          <a:p>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ESEMPI DI OGGETTO SOCIALE</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114988" y="1988840"/>
            <a:ext cx="8849500" cy="4401205"/>
          </a:xfrm>
          <a:prstGeom prst="rect">
            <a:avLst/>
          </a:prstGeom>
          <a:noFill/>
        </p:spPr>
        <p:txBody>
          <a:bodyPr wrap="square" rtlCol="0">
            <a:spAutoFit/>
          </a:bodyPr>
          <a:lstStyle/>
          <a:p>
            <a:pPr marL="457200" indent="-457200">
              <a:buFont typeface="+mj-lt"/>
              <a:buAutoNum type="arabicPeriod"/>
            </a:pP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Esempio di oggetto sociale start up che produce un bene innovativo ad alto valore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tecnologico:</a:t>
            </a:r>
          </a:p>
          <a:p>
            <a:endPar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ha per oggetto lo sviluppo, la produzione e la commercializzazione di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prodotti o servizi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innovativi ad alto valore tecnologico, e più specificamente: </a:t>
            </a:r>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[premessa]</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lo sviluppo la produzione e la commercializzazione di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valvole cardiache </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[individuazione del bene] </a:t>
            </a:r>
            <a:endPar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prodotte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utilizzando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un materiale organico innovativo in quanto estratto da una pianta che permette di ottenere una valvola ad alto valore tecnologico perché consente di conseguire un alto livello di tollerabilità e bassi rischi di rigetto </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[specifica del carattere innovativo ad alto valore tecnologico del bene].</a:t>
            </a: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21</a:t>
            </a:fld>
            <a:endParaRPr lang="it-IT">
              <a:solidFill>
                <a:prstClr val="black">
                  <a:tint val="75000"/>
                </a:prstClr>
              </a:solidFill>
            </a:endParaRPr>
          </a:p>
        </p:txBody>
      </p:sp>
    </p:spTree>
    <p:extLst>
      <p:ext uri="{BB962C8B-B14F-4D97-AF65-F5344CB8AC3E}">
        <p14:creationId xmlns:p14="http://schemas.microsoft.com/office/powerpoint/2010/main" val="1115037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7" name="CasellaDiTesto 6"/>
          <p:cNvSpPr txBox="1"/>
          <p:nvPr/>
        </p:nvSpPr>
        <p:spPr>
          <a:xfrm>
            <a:off x="139110" y="1484784"/>
            <a:ext cx="8849500" cy="5093702"/>
          </a:xfrm>
          <a:prstGeom prst="rect">
            <a:avLst/>
          </a:prstGeom>
          <a:noFill/>
        </p:spPr>
        <p:txBody>
          <a:bodyPr wrap="square" rtlCol="0">
            <a:spAutoFit/>
          </a:bodyPr>
          <a:lstStyle/>
          <a:p>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	Esempio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oggetto sociale start up che produce un servizio realizzato attraverso una modalità innovativa ad alto valore tecnologico:</a:t>
            </a:r>
            <a:endPar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8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società ha per oggetto lo sviluppo, la produzione e la commercializzazione di prodotti o servizi innovativi ad alto valore tecnologico, e più specificamente: </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[premessa</a:t>
            </a:r>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endParaRPr lang="it-IT" sz="9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lo sviluppo, la produzione e la commercializzazione di un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servizio di rifornimento di carburante a chiamata </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[individuazione del servizio</a:t>
            </a:r>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it-IT" sz="8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realizzato attraverso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lo sviluppo e la produzione di un distributore itinerante che fa uso di una autobotte innovativa in quanto di dimensioni ridotte e caratterizzata da un rivestimento interno non infiammabile tratto da una sostanza vegetale, nonché tramite una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app</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innovativa ad alto valore tecnologico poiché si avvale di un nuovo sistema di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geolocalizzazione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del cliente che lo mette in contatto con il più vicino distributore che aderisce al servizio </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[specifica del carattere innovativo ad </a:t>
            </a:r>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alto valore </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tecnologico della modalità con la quale è sviluppato, prodotto e commercializzato il servizio]</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Segnaposto numero diapositiva 4"/>
          <p:cNvSpPr>
            <a:spLocks noGrp="1"/>
          </p:cNvSpPr>
          <p:nvPr>
            <p:ph type="sldNum" sz="quarter" idx="12"/>
          </p:nvPr>
        </p:nvSpPr>
        <p:spPr/>
        <p:txBody>
          <a:bodyPr/>
          <a:lstStyle/>
          <a:p>
            <a:fld id="{B31324A0-4534-4A25-BD13-0AC576F63B19}" type="slidenum">
              <a:rPr lang="it-IT" smtClean="0">
                <a:solidFill>
                  <a:prstClr val="black">
                    <a:tint val="75000"/>
                  </a:prstClr>
                </a:solidFill>
              </a:rPr>
              <a:pPr/>
              <a:t>22</a:t>
            </a:fld>
            <a:endParaRPr lang="it-IT">
              <a:solidFill>
                <a:prstClr val="black">
                  <a:tint val="75000"/>
                </a:prstClr>
              </a:solidFill>
            </a:endParaRPr>
          </a:p>
        </p:txBody>
      </p:sp>
    </p:spTree>
    <p:extLst>
      <p:ext uri="{BB962C8B-B14F-4D97-AF65-F5344CB8AC3E}">
        <p14:creationId xmlns:p14="http://schemas.microsoft.com/office/powerpoint/2010/main" val="2678400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954684"/>
            <a:ext cx="8921509" cy="707886"/>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6</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DIVIETO DI COSTITUZIONE ATTRAVERSO OPERAZIONI STRAORDINARIE</a:t>
            </a:r>
          </a:p>
        </p:txBody>
      </p:sp>
      <p:sp>
        <p:nvSpPr>
          <p:cNvPr id="6" name="CasellaDiTesto 5"/>
          <p:cNvSpPr txBox="1"/>
          <p:nvPr/>
        </p:nvSpPr>
        <p:spPr>
          <a:xfrm>
            <a:off x="316220" y="2778710"/>
            <a:ext cx="8580451" cy="707886"/>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Non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è stata costituita da una fusione, scissione societaria o a seguito di cessione di azienda o di ramo di azienda;</a:t>
            </a:r>
          </a:p>
        </p:txBody>
      </p:sp>
      <p:sp>
        <p:nvSpPr>
          <p:cNvPr id="7" name="CasellaDiTesto 6"/>
          <p:cNvSpPr txBox="1"/>
          <p:nvPr/>
        </p:nvSpPr>
        <p:spPr>
          <a:xfrm>
            <a:off x="395536" y="3688100"/>
            <a:ext cx="8211374" cy="1938992"/>
          </a:xfrm>
          <a:prstGeom prst="rect">
            <a:avLst/>
          </a:prstGeom>
          <a:noFill/>
        </p:spPr>
        <p:txBody>
          <a:bodyPr wrap="square" rtlCol="0">
            <a:spAutoFit/>
          </a:bodyPr>
          <a:lstStyle/>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Secondo la Circ. n.16/E/2014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anche conferimento di azienda o di ramo di azienda</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Secondo la Nota del MISE n.0164029 dell’8 ottobre 2013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trasformazione societaria non ostacola il riconoscimento della disciplina agevolativa</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8" name="CasellaDiTesto 7"/>
          <p:cNvSpPr txBox="1"/>
          <p:nvPr/>
        </p:nvSpPr>
        <p:spPr>
          <a:xfrm>
            <a:off x="4923" y="1340768"/>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Requisiti cumulativi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Segnaposto numero diapositiva 8"/>
          <p:cNvSpPr>
            <a:spLocks noGrp="1"/>
          </p:cNvSpPr>
          <p:nvPr>
            <p:ph type="sldNum" sz="quarter" idx="12"/>
          </p:nvPr>
        </p:nvSpPr>
        <p:spPr/>
        <p:txBody>
          <a:bodyPr/>
          <a:lstStyle/>
          <a:p>
            <a:fld id="{B31324A0-4534-4A25-BD13-0AC576F63B19}" type="slidenum">
              <a:rPr lang="it-IT" smtClean="0">
                <a:solidFill>
                  <a:prstClr val="black">
                    <a:tint val="75000"/>
                  </a:prstClr>
                </a:solidFill>
              </a:rPr>
              <a:pPr/>
              <a:t>23</a:t>
            </a:fld>
            <a:endParaRPr lang="it-IT">
              <a:solidFill>
                <a:prstClr val="black">
                  <a:tint val="75000"/>
                </a:prstClr>
              </a:solidFill>
            </a:endParaRPr>
          </a:p>
        </p:txBody>
      </p:sp>
    </p:spTree>
    <p:extLst>
      <p:ext uri="{BB962C8B-B14F-4D97-AF65-F5344CB8AC3E}">
        <p14:creationId xmlns:p14="http://schemas.microsoft.com/office/powerpoint/2010/main" val="2426745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878484"/>
            <a:ext cx="8921509" cy="461665"/>
          </a:xfrm>
          <a:prstGeom prst="rect">
            <a:avLst/>
          </a:prstGeom>
          <a:noFill/>
        </p:spPr>
        <p:txBody>
          <a:bodyPr wrap="square" rtlCol="0">
            <a:spAutoFit/>
          </a:bodyPr>
          <a:lstStyle/>
          <a:p>
            <a:r>
              <a:rPr lang="it-IT" sz="24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IMPIEGO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PERSONALE ALTAMENTE QUALIFICATO</a:t>
            </a:r>
          </a:p>
        </p:txBody>
      </p:sp>
      <mc:AlternateContent xmlns:mc="http://schemas.openxmlformats.org/markup-compatibility/2006" xmlns:a14="http://schemas.microsoft.com/office/drawing/2010/main">
        <mc:Choice Requires="a14">
          <p:sp>
            <p:nvSpPr>
              <p:cNvPr id="6" name="CasellaDiTesto 5"/>
              <p:cNvSpPr txBox="1"/>
              <p:nvPr/>
            </p:nvSpPr>
            <p:spPr>
              <a:xfrm>
                <a:off x="395536" y="2401580"/>
                <a:ext cx="8580451" cy="3477875"/>
              </a:xfrm>
              <a:prstGeom prst="rect">
                <a:avLst/>
              </a:prstGeom>
              <a:noFill/>
            </p:spPr>
            <p:txBody>
              <a:bodyPr wrap="square" rtlCol="0">
                <a:spAutoFit/>
              </a:bodyPr>
              <a:lstStyle/>
              <a:p>
                <a:pPr marL="342900" indent="-342900">
                  <a:buFont typeface="Arial" panose="020B0604020202020204" pitchFamily="34" charset="0"/>
                  <a:buChar char="•"/>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Dipendenti o collaboratori </a:t>
                </a:r>
                <a14:m>
                  <m:oMath xmlns:m="http://schemas.openxmlformats.org/officeDocument/2006/math">
                    <m:r>
                      <a:rPr lang="it-IT" sz="2000" i="1">
                        <a:solidFill>
                          <a:prstClr val="black"/>
                        </a:solidFill>
                        <a:latin typeface="Cambria Math"/>
                      </a:rPr>
                      <m:t> ≥</m:t>
                    </m:r>
                  </m:oMath>
                </a14:m>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1/3 della forza lavoro complessiva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a:t>
                </a:r>
              </a:p>
              <a:p>
                <a:pPr marL="787400" indent="-342900">
                  <a:buFontTx/>
                  <a:buChar char="-"/>
                  <a:tabLst>
                    <a:tab pos="723900" algn="l"/>
                  </a:tabLst>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possesso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titolo di dottorato di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ricerca;</a:t>
                </a:r>
              </a:p>
              <a:p>
                <a:pPr marL="787400" indent="-342900">
                  <a:buFontTx/>
                  <a:buChar char="-"/>
                  <a:tabLst>
                    <a:tab pos="723900" algn="l"/>
                  </a:tabLst>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svolgenti un dottorato di ricerca presso una università italiana 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straniera,</a:t>
                </a:r>
              </a:p>
              <a:p>
                <a:pPr marL="787400" indent="-342900">
                  <a:buFontTx/>
                  <a:buChar char="-"/>
                  <a:tabLst>
                    <a:tab pos="723900" algn="l"/>
                  </a:tabLst>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oppure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possesso di laurea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che abbiano svolto, da almeno 3 anni, attività di ricerca certificata presso istituti di ricerca pubblici o privati, in Italia o all’estero</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444500">
                  <a:tabLst>
                    <a:tab pos="723900" algn="l"/>
                  </a:tabLst>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r>
                  <a:rPr lang="it-IT" sz="2000" i="1" dirty="0" smtClean="0">
                    <a:solidFill>
                      <a:prstClr val="black"/>
                    </a:solidFill>
                  </a:rPr>
                  <a:t>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Dipendenti o collaboratori</a:t>
                </a:r>
                <a14:m>
                  <m:oMath xmlns:m="http://schemas.openxmlformats.org/officeDocument/2006/math">
                    <m:r>
                      <a:rPr lang="it-IT" sz="2000" i="1">
                        <a:solidFill>
                          <a:prstClr val="black"/>
                        </a:solidFill>
                        <a:latin typeface="Cambria Math"/>
                      </a:rPr>
                      <m:t> ≥</m:t>
                    </m:r>
                  </m:oMath>
                </a14:m>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2/3 della forza lavoro complessiva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a:t>
                </a:r>
              </a:p>
              <a:p>
                <a:pPr marL="812800" indent="-368300"/>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possesso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laurea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magistrale.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mc:Choice>
        <mc:Fallback xmlns="">
          <p:sp>
            <p:nvSpPr>
              <p:cNvPr id="6" name="CasellaDiTesto 5"/>
              <p:cNvSpPr txBox="1">
                <a:spLocks noRot="1" noChangeAspect="1" noMove="1" noResize="1" noEditPoints="1" noAdjustHandles="1" noChangeArrowheads="1" noChangeShapeType="1" noTextEdit="1"/>
              </p:cNvSpPr>
              <p:nvPr/>
            </p:nvSpPr>
            <p:spPr>
              <a:xfrm>
                <a:off x="395536" y="2401580"/>
                <a:ext cx="8580451" cy="3477875"/>
              </a:xfrm>
              <a:prstGeom prst="rect">
                <a:avLst/>
              </a:prstGeom>
              <a:blipFill rotWithShape="1">
                <a:blip r:embed="rId3"/>
                <a:stretch>
                  <a:fillRect l="-640" t="-877"/>
                </a:stretch>
              </a:blipFill>
            </p:spPr>
            <p:txBody>
              <a:bodyPr/>
              <a:lstStyle/>
              <a:p>
                <a:r>
                  <a:rPr lang="it-IT">
                    <a:noFill/>
                  </a:rPr>
                  <a:t> </a:t>
                </a:r>
              </a:p>
            </p:txBody>
          </p:sp>
        </mc:Fallback>
      </mc:AlternateContent>
      <p:sp>
        <p:nvSpPr>
          <p:cNvPr id="7" name="CasellaDiTesto 6"/>
          <p:cNvSpPr txBox="1"/>
          <p:nvPr/>
        </p:nvSpPr>
        <p:spPr>
          <a:xfrm>
            <a:off x="144249" y="1376641"/>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7.POSSIEDE ALMENO UNO DEI SEGUENTI REQUISITI ALTERNATIVI: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Segnaposto numero diapositiva 7"/>
          <p:cNvSpPr>
            <a:spLocks noGrp="1"/>
          </p:cNvSpPr>
          <p:nvPr>
            <p:ph type="sldNum" sz="quarter" idx="12"/>
          </p:nvPr>
        </p:nvSpPr>
        <p:spPr/>
        <p:txBody>
          <a:bodyPr/>
          <a:lstStyle/>
          <a:p>
            <a:fld id="{B31324A0-4534-4A25-BD13-0AC576F63B19}" type="slidenum">
              <a:rPr lang="it-IT" smtClean="0">
                <a:solidFill>
                  <a:prstClr val="black">
                    <a:tint val="75000"/>
                  </a:prstClr>
                </a:solidFill>
              </a:rPr>
              <a:pPr/>
              <a:t>24</a:t>
            </a:fld>
            <a:endParaRPr lang="it-IT">
              <a:solidFill>
                <a:prstClr val="black">
                  <a:tint val="75000"/>
                </a:prstClr>
              </a:solidFill>
            </a:endParaRPr>
          </a:p>
        </p:txBody>
      </p:sp>
    </p:spTree>
    <p:extLst>
      <p:ext uri="{BB962C8B-B14F-4D97-AF65-F5344CB8AC3E}">
        <p14:creationId xmlns:p14="http://schemas.microsoft.com/office/powerpoint/2010/main" val="6702144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484784"/>
            <a:ext cx="8921509"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NOTE: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395536" y="2007880"/>
            <a:ext cx="8580451" cy="4278094"/>
          </a:xfrm>
          <a:prstGeom prst="rect">
            <a:avLst/>
          </a:prstGeom>
          <a:noFill/>
        </p:spPr>
        <p:txBody>
          <a:bodyPr wrap="square" rtlCol="0">
            <a:spAutoFit/>
          </a:bodyPr>
          <a:lstStyle/>
          <a:p>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Ris</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N.87/E del 14 ottobre 2014 dell’Agenzia delle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Entrate:</a:t>
            </a:r>
          </a:p>
          <a:p>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Wingdings" panose="05000000000000000000" pitchFamily="2" charset="2"/>
              <a:buChar char="ü"/>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Qualsiasi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lavoratore percipiente reddito di lavoro dipendente o assimilato  è ricompreso nella forza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lavoro;</a:t>
            </a:r>
          </a:p>
          <a:p>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Wingdings" panose="05000000000000000000" pitchFamily="2" charset="2"/>
              <a:buChar char="ü"/>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Calcolo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della forza lavoro per teste e non in base alla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remunerazione;</a:t>
            </a:r>
          </a:p>
          <a:p>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Wingdings" panose="05000000000000000000" pitchFamily="2" charset="2"/>
              <a:buChar char="ü"/>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Stagisti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considerati forza lavoro se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retribuiti;</a:t>
            </a:r>
          </a:p>
          <a:p>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Wingdings" panose="05000000000000000000" pitchFamily="2" charset="2"/>
              <a:buChar char="ü"/>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consulenti esterni, con partita Iva, non possono essere annoverati tra i collaboratori e tantomeno tra 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dipendenti;</a:t>
            </a:r>
          </a:p>
          <a:p>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Wingdings" panose="05000000000000000000" pitchFamily="2" charset="2"/>
              <a:buChar char="ü"/>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 amministratori possono essere considerati nella forza lavoro solo se sono soci lavoratori o comunque abbiano un impiego retribuito all’interno della società “anche a qualunque titolo”.</a:t>
            </a:r>
          </a:p>
          <a:p>
            <a:pPr marL="342900" indent="-342900">
              <a:buFont typeface="Wingdings" panose="05000000000000000000" pitchFamily="2" charset="2"/>
              <a:buChar char="ü"/>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25</a:t>
            </a:fld>
            <a:endParaRPr lang="it-IT">
              <a:solidFill>
                <a:prstClr val="black">
                  <a:tint val="75000"/>
                </a:prstClr>
              </a:solidFill>
            </a:endParaRPr>
          </a:p>
        </p:txBody>
      </p:sp>
    </p:spTree>
    <p:extLst>
      <p:ext uri="{BB962C8B-B14F-4D97-AF65-F5344CB8AC3E}">
        <p14:creationId xmlns:p14="http://schemas.microsoft.com/office/powerpoint/2010/main" val="26861186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929284"/>
            <a:ext cx="8921509" cy="2000548"/>
          </a:xfrm>
          <a:prstGeom prst="rect">
            <a:avLst/>
          </a:prstGeom>
          <a:noFill/>
        </p:spPr>
        <p:txBody>
          <a:bodyPr wrap="square" rtlCol="0">
            <a:spAutoFit/>
          </a:bodyPr>
          <a:lstStyle/>
          <a:p>
            <a:pPr algn="just"/>
            <a:r>
              <a:rPr lang="it-IT" sz="24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b)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SPESE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RICERCA E SVILUPPO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UGUALI O SUPERIORI AL 15% DEL MAGGIORE FRA IL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COSTO E VALORE TOTALE DELLA PRODUZIONE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DELLA START UP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INNOVATIVA</a:t>
            </a:r>
          </a:p>
          <a:p>
            <a:pPr algn="just"/>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285515" y="3225428"/>
            <a:ext cx="8580451" cy="1631216"/>
          </a:xfrm>
          <a:prstGeom prst="rect">
            <a:avLst/>
          </a:prstGeom>
          <a:noFill/>
        </p:spPr>
        <p:txBody>
          <a:bodyPr wrap="square" rtlCol="0">
            <a:spAutoFit/>
          </a:bodyPr>
          <a:lstStyle/>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Tali valori devono essere desunti dal bilancio di esercizio della società ovvero, in assenza di bilancio nel primo anno di vita, devono essere attestati attraverso una dichiarazione del legale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rappresentante con</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previsione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dettagliata delle spese di ricerca e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sviluppo</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4923" y="1340768"/>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Requisiti alternativi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Segnaposto numero diapositiva 7"/>
          <p:cNvSpPr>
            <a:spLocks noGrp="1"/>
          </p:cNvSpPr>
          <p:nvPr>
            <p:ph type="sldNum" sz="quarter" idx="12"/>
          </p:nvPr>
        </p:nvSpPr>
        <p:spPr/>
        <p:txBody>
          <a:bodyPr/>
          <a:lstStyle/>
          <a:p>
            <a:fld id="{B31324A0-4534-4A25-BD13-0AC576F63B19}" type="slidenum">
              <a:rPr lang="it-IT" smtClean="0">
                <a:solidFill>
                  <a:prstClr val="black">
                    <a:tint val="75000"/>
                  </a:prstClr>
                </a:solidFill>
              </a:rPr>
              <a:pPr/>
              <a:t>26</a:t>
            </a:fld>
            <a:endParaRPr lang="it-IT">
              <a:solidFill>
                <a:prstClr val="black">
                  <a:tint val="75000"/>
                </a:prstClr>
              </a:solidFill>
            </a:endParaRPr>
          </a:p>
        </p:txBody>
      </p:sp>
    </p:spTree>
    <p:extLst>
      <p:ext uri="{BB962C8B-B14F-4D97-AF65-F5344CB8AC3E}">
        <p14:creationId xmlns:p14="http://schemas.microsoft.com/office/powerpoint/2010/main" val="690547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484784"/>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COSTO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VALORE TOTALE DELLA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PRODUZIONE</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395536" y="2007880"/>
            <a:ext cx="8580451" cy="3231654"/>
          </a:xfrm>
          <a:prstGeom prst="rect">
            <a:avLst/>
          </a:prstGeom>
          <a:noFill/>
        </p:spPr>
        <p:txBody>
          <a:bodyPr wrap="square" rtlCol="0">
            <a:spAutoFit/>
          </a:bodyPr>
          <a:lstStyle/>
          <a:p>
            <a:pPr marL="342900" indent="-342900">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CONTO ECONOMICO PER AREE</a:t>
            </a:r>
          </a:p>
          <a:p>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787400" indent="-342900" algn="just">
              <a:buFontTx/>
              <a:buChar char="-"/>
              <a:tabLst>
                <a:tab pos="723900" algn="l"/>
              </a:tabLst>
            </a:pP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Area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operativa:</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differenti categorie di voci che interessano le principali operazioni di approvvigionamento</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444500">
              <a:tabLst>
                <a:tab pos="723900" algn="l"/>
              </a:tabLst>
            </a:pPr>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787400" indent="-342900" algn="just">
              <a:buFontTx/>
              <a:buChar char="-"/>
              <a:tabLst>
                <a:tab pos="723900" algn="l"/>
              </a:tabLst>
            </a:pP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Area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extra-operativa</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proventi ed oneri accessori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es.locazione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di un immobile</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444500">
              <a:tabLst>
                <a:tab pos="723900" algn="l"/>
              </a:tabLst>
            </a:pPr>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787400" indent="-342900" algn="just">
              <a:buFontTx/>
              <a:buChar char="-"/>
              <a:tabLst>
                <a:tab pos="723900" algn="l"/>
              </a:tabLst>
            </a:pP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Area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Finanziaria</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proventi ed oneri connessi alla gestione di risorse finanziarie</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444500">
              <a:tabLst>
                <a:tab pos="723900" algn="l"/>
              </a:tabLst>
            </a:pPr>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787400" indent="-342900" algn="just">
              <a:buFontTx/>
              <a:buChar char="-"/>
              <a:tabLst>
                <a:tab pos="723900" algn="l"/>
              </a:tabLst>
            </a:pP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Area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straordinaria</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proventi ed oneri diversi per nature 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frequenza.</a:t>
            </a: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27</a:t>
            </a:fld>
            <a:endParaRPr lang="it-IT">
              <a:solidFill>
                <a:prstClr val="black">
                  <a:tint val="75000"/>
                </a:prstClr>
              </a:solidFill>
            </a:endParaRPr>
          </a:p>
        </p:txBody>
      </p:sp>
    </p:spTree>
    <p:extLst>
      <p:ext uri="{BB962C8B-B14F-4D97-AF65-F5344CB8AC3E}">
        <p14:creationId xmlns:p14="http://schemas.microsoft.com/office/powerpoint/2010/main" val="1762519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484784"/>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AREA OPERATIVA:</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395536" y="2007880"/>
            <a:ext cx="8580451" cy="400110"/>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COSTI E RICAVI DELLA PRODUZIONE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EFFETTUATA.</a:t>
            </a:r>
          </a:p>
        </p:txBody>
      </p:sp>
      <p:sp>
        <p:nvSpPr>
          <p:cNvPr id="8" name="CasellaDiTesto 7"/>
          <p:cNvSpPr txBox="1"/>
          <p:nvPr/>
        </p:nvSpPr>
        <p:spPr>
          <a:xfrm>
            <a:off x="398612" y="2580780"/>
            <a:ext cx="8580451" cy="1138773"/>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VALORE DELLA PRODUZIONE EFFETTUATA – COSTO UTILIZZO FATTORI PRODUTTIVI = RISULTATO OPERATIVO</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b="1" dirty="0">
                <a:solidFill>
                  <a:prstClr val="black"/>
                </a:solidFill>
              </a:rPr>
              <a:t>Art.2425 c.c</a:t>
            </a:r>
            <a:r>
              <a:rPr lang="it-IT" sz="2000" b="1" dirty="0" smtClean="0">
                <a:solidFill>
                  <a:prstClr val="black"/>
                </a:solidFill>
              </a:rPr>
              <a:t>.:</a:t>
            </a:r>
            <a:endParaRPr lang="it-IT" sz="2000" dirty="0">
              <a:solidFill>
                <a:prstClr val="black"/>
              </a:solidFill>
            </a:endParaRPr>
          </a:p>
        </p:txBody>
      </p:sp>
      <p:sp>
        <p:nvSpPr>
          <p:cNvPr id="9" name="CasellaDiTesto 8"/>
          <p:cNvSpPr txBox="1"/>
          <p:nvPr/>
        </p:nvSpPr>
        <p:spPr>
          <a:xfrm>
            <a:off x="240021" y="3721472"/>
            <a:ext cx="5628123" cy="1015663"/>
          </a:xfrm>
          <a:prstGeom prst="rect">
            <a:avLst/>
          </a:prstGeom>
          <a:noFill/>
        </p:spPr>
        <p:txBody>
          <a:bodyPr wrap="square" rtlCol="0">
            <a:spAutoFit/>
          </a:bodyPr>
          <a:lstStyle/>
          <a:p>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Valore della Produzione Effettuata:  voce A</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Vendite;</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Variazione del magazzino Prodotti Finiti</a:t>
            </a:r>
          </a:p>
        </p:txBody>
      </p:sp>
      <p:sp>
        <p:nvSpPr>
          <p:cNvPr id="10" name="CasellaDiTesto 9"/>
          <p:cNvSpPr txBox="1"/>
          <p:nvPr/>
        </p:nvSpPr>
        <p:spPr>
          <a:xfrm>
            <a:off x="240022" y="4853349"/>
            <a:ext cx="5628123" cy="1938992"/>
          </a:xfrm>
          <a:prstGeom prst="rect">
            <a:avLst/>
          </a:prstGeom>
          <a:noFill/>
        </p:spPr>
        <p:txBody>
          <a:bodyPr wrap="square" rtlCol="0">
            <a:spAutoFit/>
          </a:bodyPr>
          <a:lstStyle/>
          <a:p>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Costo Utilizzo fattori produttivi: voce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B</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Acquisto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materie;</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Variazione magazzino materie;</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Costo del Personale;</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Costo Servizi ;</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Ammortamenti.</a:t>
            </a: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28</a:t>
            </a:fld>
            <a:endParaRPr lang="it-IT">
              <a:solidFill>
                <a:prstClr val="black">
                  <a:tint val="75000"/>
                </a:prstClr>
              </a:solidFill>
            </a:endParaRPr>
          </a:p>
        </p:txBody>
      </p:sp>
    </p:spTree>
    <p:extLst>
      <p:ext uri="{BB962C8B-B14F-4D97-AF65-F5344CB8AC3E}">
        <p14:creationId xmlns:p14="http://schemas.microsoft.com/office/powerpoint/2010/main" val="1639653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484784"/>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ESEMPIO DELLA GESTIONE OPERATIVA:</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Tabella 6"/>
          <p:cNvGraphicFramePr>
            <a:graphicFrameLocks noGrp="1"/>
          </p:cNvGraphicFramePr>
          <p:nvPr>
            <p:extLst>
              <p:ext uri="{D42A27DB-BD31-4B8C-83A1-F6EECF244321}">
                <p14:modId xmlns:p14="http://schemas.microsoft.com/office/powerpoint/2010/main" val="766958638"/>
              </p:ext>
            </p:extLst>
          </p:nvPr>
        </p:nvGraphicFramePr>
        <p:xfrm>
          <a:off x="535608" y="2060848"/>
          <a:ext cx="7649190" cy="3888000"/>
        </p:xfrm>
        <a:graphic>
          <a:graphicData uri="http://schemas.openxmlformats.org/drawingml/2006/table">
            <a:tbl>
              <a:tblPr firstRow="1" firstCol="1" bandRow="1"/>
              <a:tblGrid>
                <a:gridCol w="5332536"/>
                <a:gridCol w="2316654"/>
              </a:tblGrid>
              <a:tr h="432000">
                <a:tc>
                  <a:txBody>
                    <a:bodyPr/>
                    <a:lstStyle/>
                    <a:p>
                      <a:pPr>
                        <a:lnSpc>
                          <a:spcPct val="115000"/>
                        </a:lnSpc>
                        <a:spcAft>
                          <a:spcPts val="0"/>
                        </a:spcAft>
                      </a:pPr>
                      <a:r>
                        <a:rPr lang="it-IT" sz="2000" dirty="0">
                          <a:effectLst/>
                          <a:latin typeface="Times New Roman"/>
                          <a:ea typeface="Calibri"/>
                          <a:cs typeface="Times New Roman"/>
                        </a:rPr>
                        <a:t>Ricavi di vendita</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smtClean="0">
                          <a:effectLst/>
                          <a:latin typeface="Times New Roman"/>
                          <a:ea typeface="Calibri"/>
                          <a:cs typeface="Times New Roman"/>
                        </a:rPr>
                        <a:t>2000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00">
                <a:tc>
                  <a:txBody>
                    <a:bodyPr/>
                    <a:lstStyle/>
                    <a:p>
                      <a:pPr>
                        <a:lnSpc>
                          <a:spcPct val="115000"/>
                        </a:lnSpc>
                        <a:spcAft>
                          <a:spcPts val="0"/>
                        </a:spcAft>
                      </a:pPr>
                      <a:r>
                        <a:rPr lang="it-IT" sz="2000" dirty="0">
                          <a:effectLst/>
                          <a:latin typeface="Times New Roman"/>
                          <a:ea typeface="Calibri"/>
                          <a:cs typeface="Times New Roman"/>
                        </a:rPr>
                        <a:t>Prodotti finiti magazzini</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smtClean="0">
                          <a:effectLst/>
                          <a:latin typeface="Times New Roman"/>
                          <a:ea typeface="Calibri"/>
                          <a:cs typeface="Times New Roman"/>
                        </a:rPr>
                        <a:t>300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00">
                <a:tc>
                  <a:txBody>
                    <a:bodyPr/>
                    <a:lstStyle/>
                    <a:p>
                      <a:pPr>
                        <a:lnSpc>
                          <a:spcPct val="115000"/>
                        </a:lnSpc>
                        <a:spcAft>
                          <a:spcPts val="0"/>
                        </a:spcAft>
                      </a:pPr>
                      <a:r>
                        <a:rPr lang="it-IT" sz="2000" dirty="0">
                          <a:effectLst/>
                          <a:latin typeface="Times New Roman"/>
                          <a:ea typeface="Calibri"/>
                          <a:cs typeface="Times New Roman"/>
                        </a:rPr>
                        <a:t>Prodotti in corso di Lavorazione magazzini</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smtClean="0">
                          <a:effectLst/>
                          <a:latin typeface="Times New Roman"/>
                          <a:ea typeface="Calibri"/>
                          <a:cs typeface="Times New Roman"/>
                        </a:rPr>
                        <a:t>100</a:t>
                      </a:r>
                      <a:r>
                        <a:rPr lang="it-IT" sz="2000" dirty="0">
                          <a:effectLst/>
                          <a:latin typeface="Times New Roman"/>
                          <a:ea typeface="Calibri"/>
                          <a:cs typeface="Times New Roman"/>
                        </a:rPr>
                        <a:t> </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00">
                <a:tc>
                  <a:txBody>
                    <a:bodyPr/>
                    <a:lstStyle/>
                    <a:p>
                      <a:pPr>
                        <a:lnSpc>
                          <a:spcPct val="115000"/>
                        </a:lnSpc>
                        <a:spcAft>
                          <a:spcPts val="0"/>
                        </a:spcAft>
                      </a:pPr>
                      <a:r>
                        <a:rPr lang="it-IT" sz="2000" dirty="0">
                          <a:effectLst/>
                          <a:latin typeface="Times New Roman"/>
                          <a:ea typeface="Calibri"/>
                          <a:cs typeface="Times New Roman"/>
                        </a:rPr>
                        <a:t>Esistenze Iniziali prodotti finiti</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smtClean="0">
                          <a:effectLst/>
                          <a:latin typeface="Times New Roman"/>
                          <a:ea typeface="Calibri"/>
                          <a:cs typeface="Times New Roman"/>
                        </a:rPr>
                        <a:t>50</a:t>
                      </a:r>
                      <a:r>
                        <a:rPr lang="it-IT" sz="2000" dirty="0">
                          <a:effectLst/>
                          <a:latin typeface="Times New Roman"/>
                          <a:ea typeface="Calibri"/>
                          <a:cs typeface="Times New Roman"/>
                        </a:rPr>
                        <a:t> </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00">
                <a:tc>
                  <a:txBody>
                    <a:bodyPr/>
                    <a:lstStyle/>
                    <a:p>
                      <a:pPr>
                        <a:lnSpc>
                          <a:spcPct val="115000"/>
                        </a:lnSpc>
                        <a:spcAft>
                          <a:spcPts val="0"/>
                        </a:spcAft>
                      </a:pPr>
                      <a:r>
                        <a:rPr lang="it-IT" sz="2000" dirty="0">
                          <a:effectLst/>
                          <a:latin typeface="Times New Roman"/>
                          <a:ea typeface="Calibri"/>
                          <a:cs typeface="Times New Roman"/>
                        </a:rPr>
                        <a:t>Esistenze iniziali prodotti in corso di lavorazione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a:effectLst/>
                          <a:latin typeface="Times New Roman"/>
                          <a:ea typeface="Calibri"/>
                          <a:cs typeface="Times New Roman"/>
                        </a:rPr>
                        <a:t>100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00">
                <a:tc>
                  <a:txBody>
                    <a:bodyPr/>
                    <a:lstStyle/>
                    <a:p>
                      <a:pPr>
                        <a:lnSpc>
                          <a:spcPct val="115000"/>
                        </a:lnSpc>
                        <a:spcAft>
                          <a:spcPts val="0"/>
                        </a:spcAft>
                      </a:pPr>
                      <a:r>
                        <a:rPr lang="it-IT" sz="2000" dirty="0">
                          <a:effectLst/>
                          <a:latin typeface="Times New Roman"/>
                          <a:ea typeface="Calibri"/>
                          <a:cs typeface="Times New Roman"/>
                        </a:rPr>
                        <a:t>Acquisto materie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smtClean="0">
                          <a:effectLst/>
                          <a:latin typeface="Times New Roman"/>
                          <a:ea typeface="Calibri"/>
                          <a:cs typeface="Times New Roman"/>
                        </a:rPr>
                        <a:t>200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00">
                <a:tc>
                  <a:txBody>
                    <a:bodyPr/>
                    <a:lstStyle/>
                    <a:p>
                      <a:pPr>
                        <a:lnSpc>
                          <a:spcPct val="115000"/>
                        </a:lnSpc>
                        <a:spcAft>
                          <a:spcPts val="0"/>
                        </a:spcAft>
                      </a:pPr>
                      <a:r>
                        <a:rPr lang="it-IT" sz="2000" dirty="0">
                          <a:effectLst/>
                          <a:latin typeface="Times New Roman"/>
                          <a:ea typeface="Calibri"/>
                          <a:cs typeface="Times New Roman"/>
                        </a:rPr>
                        <a:t>Esistenze iniziali materie prime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smtClean="0">
                          <a:effectLst/>
                          <a:latin typeface="Times New Roman"/>
                          <a:ea typeface="Calibri"/>
                          <a:cs typeface="Times New Roman"/>
                        </a:rPr>
                        <a:t>150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00">
                <a:tc>
                  <a:txBody>
                    <a:bodyPr/>
                    <a:lstStyle/>
                    <a:p>
                      <a:pPr>
                        <a:lnSpc>
                          <a:spcPct val="115000"/>
                        </a:lnSpc>
                        <a:spcAft>
                          <a:spcPts val="0"/>
                        </a:spcAft>
                      </a:pPr>
                      <a:r>
                        <a:rPr lang="it-IT" sz="2000" dirty="0">
                          <a:effectLst/>
                          <a:latin typeface="Times New Roman"/>
                          <a:ea typeface="Calibri"/>
                          <a:cs typeface="Times New Roman"/>
                        </a:rPr>
                        <a:t>Esistenze finali di materie prime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smtClean="0">
                          <a:effectLst/>
                          <a:latin typeface="Times New Roman"/>
                          <a:ea typeface="Calibri"/>
                          <a:cs typeface="Times New Roman"/>
                        </a:rPr>
                        <a:t>200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00">
                <a:tc>
                  <a:txBody>
                    <a:bodyPr/>
                    <a:lstStyle/>
                    <a:p>
                      <a:pPr>
                        <a:lnSpc>
                          <a:spcPct val="115000"/>
                        </a:lnSpc>
                        <a:spcAft>
                          <a:spcPts val="0"/>
                        </a:spcAft>
                      </a:pPr>
                      <a:r>
                        <a:rPr lang="it-IT" sz="2000" dirty="0">
                          <a:effectLst/>
                          <a:latin typeface="Times New Roman"/>
                          <a:ea typeface="Calibri"/>
                          <a:cs typeface="Times New Roman"/>
                        </a:rPr>
                        <a:t>Costi relativi </a:t>
                      </a:r>
                      <a:r>
                        <a:rPr lang="it-IT" sz="2000" dirty="0" smtClean="0">
                          <a:effectLst/>
                          <a:latin typeface="Times New Roman"/>
                          <a:ea typeface="Calibri"/>
                          <a:cs typeface="Times New Roman"/>
                        </a:rPr>
                        <a:t>alla </a:t>
                      </a:r>
                      <a:r>
                        <a:rPr lang="it-IT" sz="2000" dirty="0">
                          <a:effectLst/>
                          <a:latin typeface="Times New Roman"/>
                          <a:ea typeface="Calibri"/>
                          <a:cs typeface="Times New Roman"/>
                        </a:rPr>
                        <a:t>produzione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smtClean="0">
                          <a:effectLst/>
                          <a:latin typeface="Times New Roman"/>
                          <a:ea typeface="Calibri"/>
                          <a:cs typeface="Times New Roman"/>
                        </a:rPr>
                        <a:t>600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29</a:t>
            </a:fld>
            <a:endParaRPr lang="it-IT">
              <a:solidFill>
                <a:prstClr val="black">
                  <a:tint val="75000"/>
                </a:prstClr>
              </a:solidFill>
            </a:endParaRPr>
          </a:p>
        </p:txBody>
      </p:sp>
    </p:spTree>
    <p:extLst>
      <p:ext uri="{BB962C8B-B14F-4D97-AF65-F5344CB8AC3E}">
        <p14:creationId xmlns:p14="http://schemas.microsoft.com/office/powerpoint/2010/main" val="2630574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0" y="1762031"/>
            <a:ext cx="9144000" cy="646331"/>
          </a:xfrm>
          <a:prstGeom prst="rect">
            <a:avLst/>
          </a:prstGeom>
          <a:noFill/>
        </p:spPr>
        <p:txBody>
          <a:bodyPr wrap="square" rtlCol="0">
            <a:spAutoFit/>
          </a:bodyPr>
          <a:lstStyle/>
          <a:p>
            <a:pPr algn="ctr"/>
            <a:r>
              <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DEFINIZIONE DI START UP INNOVATIVA E CARATTERISTICHE </a:t>
            </a:r>
            <a:endParaRPr lang="it-IT"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it-IT"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art.25 DL179/2012 </a:t>
            </a:r>
            <a:r>
              <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successive modifiche)</a:t>
            </a:r>
          </a:p>
        </p:txBody>
      </p:sp>
      <p:sp>
        <p:nvSpPr>
          <p:cNvPr id="6" name="CasellaDiTesto 5"/>
          <p:cNvSpPr txBox="1"/>
          <p:nvPr/>
        </p:nvSpPr>
        <p:spPr>
          <a:xfrm>
            <a:off x="4923" y="2715398"/>
            <a:ext cx="9139077" cy="1015663"/>
          </a:xfrm>
          <a:prstGeom prst="rect">
            <a:avLst/>
          </a:prstGeom>
          <a:noFill/>
        </p:spPr>
        <p:txBody>
          <a:bodyPr wrap="square" rtlCol="0">
            <a:spAutoFit/>
          </a:bodyPr>
          <a:lstStyle/>
          <a:p>
            <a:pPr algn="ctr"/>
            <a:r>
              <a:rPr lang="it-IT" sz="2000" dirty="0">
                <a:solidFill>
                  <a:prstClr val="black"/>
                </a:solidFill>
              </a:rPr>
              <a:t>“</a:t>
            </a:r>
            <a:r>
              <a:rPr lang="it-IT" sz="2000" b="1" dirty="0">
                <a:solidFill>
                  <a:prstClr val="black"/>
                </a:solidFill>
              </a:rPr>
              <a:t>la </a:t>
            </a:r>
            <a:r>
              <a:rPr lang="it-IT" sz="2000" b="1" u="sng" dirty="0">
                <a:solidFill>
                  <a:prstClr val="black"/>
                </a:solidFill>
              </a:rPr>
              <a:t>società di capitali</a:t>
            </a:r>
            <a:r>
              <a:rPr lang="it-IT" sz="2000" b="1" dirty="0">
                <a:solidFill>
                  <a:prstClr val="black"/>
                </a:solidFill>
              </a:rPr>
              <a:t>, costituita anche in forma cooperativa, le cui azioni o quote rappresentative del capitale sociale non sono quotate su un mercato regolamentato o su un sistema multilaterale di negoziazione</a:t>
            </a:r>
            <a:r>
              <a:rPr lang="it-IT" sz="2000" dirty="0">
                <a:solidFill>
                  <a:prstClr val="black"/>
                </a:solidFill>
              </a:rPr>
              <a:t>”</a:t>
            </a:r>
          </a:p>
        </p:txBody>
      </p:sp>
      <p:sp>
        <p:nvSpPr>
          <p:cNvPr id="7" name="CasellaDiTesto 6"/>
          <p:cNvSpPr txBox="1"/>
          <p:nvPr/>
        </p:nvSpPr>
        <p:spPr>
          <a:xfrm>
            <a:off x="313672" y="4765421"/>
            <a:ext cx="2674152" cy="369332"/>
          </a:xfrm>
          <a:prstGeom prst="rect">
            <a:avLst/>
          </a:prstGeom>
          <a:noFill/>
        </p:spPr>
        <p:txBody>
          <a:bodyPr wrap="square" rtlCol="0">
            <a:spAutoFit/>
          </a:bodyPr>
          <a:lstStyle/>
          <a:p>
            <a:r>
              <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SOCIETA’ DI CAPITALI</a:t>
            </a:r>
          </a:p>
        </p:txBody>
      </p:sp>
      <p:sp>
        <p:nvSpPr>
          <p:cNvPr id="9" name="CasellaDiTesto 8"/>
          <p:cNvSpPr txBox="1"/>
          <p:nvPr/>
        </p:nvSpPr>
        <p:spPr>
          <a:xfrm>
            <a:off x="4355976" y="3954894"/>
            <a:ext cx="4320480" cy="2215991"/>
          </a:xfrm>
          <a:prstGeom prst="rect">
            <a:avLst/>
          </a:prstGeom>
          <a:noFill/>
        </p:spPr>
        <p:txBody>
          <a:bodyPr wrap="square" rtlCol="0">
            <a:spAutoFit/>
          </a:bodyPr>
          <a:lstStyle/>
          <a:p>
            <a:pPr>
              <a:lnSpc>
                <a:spcPct val="150000"/>
              </a:lnSpc>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per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azioni</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a responsabilità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limitata</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in accomandita per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azioni</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50000"/>
              </a:lnSpc>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cooperative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dirty="0">
              <a:solidFill>
                <a:prstClr val="black"/>
              </a:solidFill>
            </a:endParaRPr>
          </a:p>
        </p:txBody>
      </p:sp>
      <p:cxnSp>
        <p:nvCxnSpPr>
          <p:cNvPr id="11" name="Connettore 2 10"/>
          <p:cNvCxnSpPr>
            <a:stCxn id="7" idx="3"/>
          </p:cNvCxnSpPr>
          <p:nvPr/>
        </p:nvCxnSpPr>
        <p:spPr>
          <a:xfrm flipV="1">
            <a:off x="2987824" y="4390090"/>
            <a:ext cx="1160512" cy="559997"/>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a:stCxn id="7" idx="3"/>
          </p:cNvCxnSpPr>
          <p:nvPr/>
        </p:nvCxnSpPr>
        <p:spPr>
          <a:xfrm flipV="1">
            <a:off x="2987824" y="4765421"/>
            <a:ext cx="1160512" cy="184666"/>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a:stCxn id="7" idx="3"/>
          </p:cNvCxnSpPr>
          <p:nvPr/>
        </p:nvCxnSpPr>
        <p:spPr>
          <a:xfrm>
            <a:off x="2987824" y="4950087"/>
            <a:ext cx="1160512" cy="184666"/>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2987824" y="4950087"/>
            <a:ext cx="1160512" cy="592131"/>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31" name="CasellaDiTesto 30"/>
          <p:cNvSpPr txBox="1"/>
          <p:nvPr/>
        </p:nvSpPr>
        <p:spPr>
          <a:xfrm>
            <a:off x="4923" y="6197092"/>
            <a:ext cx="9144000" cy="646331"/>
          </a:xfrm>
          <a:prstGeom prst="rect">
            <a:avLst/>
          </a:prstGeom>
          <a:noFill/>
        </p:spPr>
        <p:txBody>
          <a:bodyPr wrap="square" rtlCol="0">
            <a:spAutoFit/>
          </a:bodyPr>
          <a:lstStyle/>
          <a:p>
            <a:r>
              <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pratica non fruiscono dei benefici normativi “le forme di esercizio di impresa che non accordino la responsabilità limitata degli investitori-imprenditori.</a:t>
            </a:r>
          </a:p>
        </p:txBody>
      </p:sp>
      <p:sp>
        <p:nvSpPr>
          <p:cNvPr id="8" name="Segnaposto numero diapositiva 7"/>
          <p:cNvSpPr>
            <a:spLocks noGrp="1"/>
          </p:cNvSpPr>
          <p:nvPr>
            <p:ph type="sldNum" sz="quarter" idx="12"/>
          </p:nvPr>
        </p:nvSpPr>
        <p:spPr/>
        <p:txBody>
          <a:bodyPr/>
          <a:lstStyle/>
          <a:p>
            <a:fld id="{B31324A0-4534-4A25-BD13-0AC576F63B19}" type="slidenum">
              <a:rPr lang="it-IT" smtClean="0">
                <a:solidFill>
                  <a:prstClr val="black">
                    <a:tint val="75000"/>
                  </a:prstClr>
                </a:solidFill>
              </a:rPr>
              <a:pPr/>
              <a:t>3</a:t>
            </a:fld>
            <a:endParaRPr lang="it-IT">
              <a:solidFill>
                <a:prstClr val="black">
                  <a:tint val="75000"/>
                </a:prstClr>
              </a:solidFill>
            </a:endParaRPr>
          </a:p>
        </p:txBody>
      </p:sp>
    </p:spTree>
    <p:extLst>
      <p:ext uri="{BB962C8B-B14F-4D97-AF65-F5344CB8AC3E}">
        <p14:creationId xmlns:p14="http://schemas.microsoft.com/office/powerpoint/2010/main" val="10572799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484784"/>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ESEMPIO DELLA GESTIONE OPERATIVA:</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8" name="Tabella 7"/>
          <p:cNvGraphicFramePr>
            <a:graphicFrameLocks noGrp="1"/>
          </p:cNvGraphicFramePr>
          <p:nvPr>
            <p:extLst>
              <p:ext uri="{D42A27DB-BD31-4B8C-83A1-F6EECF244321}">
                <p14:modId xmlns:p14="http://schemas.microsoft.com/office/powerpoint/2010/main" val="2063053422"/>
              </p:ext>
            </p:extLst>
          </p:nvPr>
        </p:nvGraphicFramePr>
        <p:xfrm>
          <a:off x="467545" y="2060848"/>
          <a:ext cx="7920878" cy="3600225"/>
        </p:xfrm>
        <a:graphic>
          <a:graphicData uri="http://schemas.openxmlformats.org/drawingml/2006/table">
            <a:tbl>
              <a:tblPr firstRow="1" firstCol="1" bandRow="1"/>
              <a:tblGrid>
                <a:gridCol w="5400599"/>
                <a:gridCol w="2520279"/>
              </a:tblGrid>
              <a:tr h="672075">
                <a:tc>
                  <a:txBody>
                    <a:bodyPr/>
                    <a:lstStyle/>
                    <a:p>
                      <a:pPr>
                        <a:lnSpc>
                          <a:spcPct val="115000"/>
                        </a:lnSpc>
                        <a:spcAft>
                          <a:spcPts val="0"/>
                        </a:spcAft>
                      </a:pPr>
                      <a:r>
                        <a:rPr lang="it-IT" sz="2000" b="1" u="sng" dirty="0">
                          <a:effectLst/>
                          <a:latin typeface="Times New Roman"/>
                          <a:ea typeface="Calibri"/>
                          <a:cs typeface="Times New Roman"/>
                        </a:rPr>
                        <a:t>Valore della Produzione </a:t>
                      </a:r>
                      <a:r>
                        <a:rPr lang="it-IT" sz="2000" b="1" u="sng" dirty="0" smtClean="0">
                          <a:effectLst/>
                          <a:latin typeface="Times New Roman"/>
                          <a:ea typeface="Calibri"/>
                          <a:cs typeface="Times New Roman"/>
                        </a:rPr>
                        <a:t>Effettuata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u="sng" dirty="0">
                          <a:effectLst/>
                          <a:latin typeface="Times New Roman"/>
                          <a:ea typeface="Calibri"/>
                          <a:cs typeface="Times New Roman"/>
                        </a:rPr>
                        <a:t>2250</a:t>
                      </a:r>
                      <a:endParaRPr lang="it-IT" sz="2000" b="1" u="sng"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00">
                <a:tc>
                  <a:txBody>
                    <a:bodyPr/>
                    <a:lstStyle/>
                    <a:p>
                      <a:pPr>
                        <a:lnSpc>
                          <a:spcPct val="115000"/>
                        </a:lnSpc>
                        <a:spcAft>
                          <a:spcPts val="0"/>
                        </a:spcAft>
                      </a:pPr>
                      <a:r>
                        <a:rPr lang="it-IT" sz="2000" dirty="0">
                          <a:effectLst/>
                          <a:latin typeface="Times New Roman"/>
                          <a:ea typeface="Calibri"/>
                          <a:cs typeface="Times New Roman"/>
                        </a:rPr>
                        <a:t>Ricavi di Vendita</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Times New Roman"/>
                          <a:ea typeface="Calibri"/>
                          <a:cs typeface="Times New Roman"/>
                        </a:rPr>
                        <a:t>2000</a:t>
                      </a:r>
                      <a:endParaRPr lang="it-IT"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00">
                <a:tc>
                  <a:txBody>
                    <a:bodyPr/>
                    <a:lstStyle/>
                    <a:p>
                      <a:pPr>
                        <a:lnSpc>
                          <a:spcPct val="115000"/>
                        </a:lnSpc>
                        <a:spcAft>
                          <a:spcPts val="0"/>
                        </a:spcAft>
                      </a:pPr>
                      <a:r>
                        <a:rPr lang="it-IT" sz="2000" dirty="0">
                          <a:effectLst/>
                          <a:latin typeface="Times New Roman"/>
                          <a:ea typeface="Calibri"/>
                          <a:cs typeface="Times New Roman"/>
                        </a:rPr>
                        <a:t>Variazione di magazzino prodotti finiti ed in corso</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a:effectLst/>
                          <a:latin typeface="Times New Roman"/>
                          <a:ea typeface="Calibri"/>
                          <a:cs typeface="Times New Roman"/>
                        </a:rPr>
                        <a:t>250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075">
                <a:tc>
                  <a:txBody>
                    <a:bodyPr/>
                    <a:lstStyle/>
                    <a:p>
                      <a:pPr>
                        <a:lnSpc>
                          <a:spcPct val="115000"/>
                        </a:lnSpc>
                        <a:spcAft>
                          <a:spcPts val="0"/>
                        </a:spcAft>
                      </a:pPr>
                      <a:r>
                        <a:rPr lang="it-IT" sz="2000" b="1" u="sng" dirty="0">
                          <a:effectLst/>
                          <a:latin typeface="Times New Roman"/>
                          <a:ea typeface="Calibri"/>
                          <a:cs typeface="Times New Roman"/>
                        </a:rPr>
                        <a:t>Costo produzione </a:t>
                      </a:r>
                      <a:r>
                        <a:rPr lang="it-IT" sz="2000" b="1" u="sng" dirty="0" smtClean="0">
                          <a:effectLst/>
                          <a:latin typeface="Times New Roman"/>
                          <a:ea typeface="Calibri"/>
                          <a:cs typeface="Times New Roman"/>
                        </a:rPr>
                        <a:t>effettuata</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u="sng" dirty="0">
                          <a:effectLst/>
                          <a:latin typeface="Times New Roman"/>
                          <a:ea typeface="Calibri"/>
                          <a:cs typeface="Times New Roman"/>
                        </a:rPr>
                        <a:t>750</a:t>
                      </a:r>
                      <a:endParaRPr lang="it-IT" sz="2000" b="1" u="sng"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00">
                <a:tc>
                  <a:txBody>
                    <a:bodyPr/>
                    <a:lstStyle/>
                    <a:p>
                      <a:pPr>
                        <a:lnSpc>
                          <a:spcPct val="115000"/>
                        </a:lnSpc>
                        <a:spcAft>
                          <a:spcPts val="0"/>
                        </a:spcAft>
                      </a:pPr>
                      <a:r>
                        <a:rPr lang="it-IT" sz="2000" dirty="0">
                          <a:effectLst/>
                          <a:latin typeface="Times New Roman"/>
                          <a:ea typeface="Calibri"/>
                          <a:cs typeface="Times New Roman"/>
                        </a:rPr>
                        <a:t>Consumi di fattori impiegati nella produzione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a:effectLst/>
                          <a:latin typeface="Times New Roman"/>
                          <a:ea typeface="Calibri"/>
                          <a:cs typeface="Times New Roman"/>
                        </a:rPr>
                        <a:t>-50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00">
                <a:tc>
                  <a:txBody>
                    <a:bodyPr/>
                    <a:lstStyle/>
                    <a:p>
                      <a:pPr>
                        <a:lnSpc>
                          <a:spcPct val="115000"/>
                        </a:lnSpc>
                        <a:spcAft>
                          <a:spcPts val="0"/>
                        </a:spcAft>
                      </a:pPr>
                      <a:r>
                        <a:rPr lang="it-IT" sz="2000" dirty="0">
                          <a:effectLst/>
                          <a:latin typeface="Times New Roman"/>
                          <a:ea typeface="Calibri"/>
                          <a:cs typeface="Times New Roman"/>
                        </a:rPr>
                        <a:t>Costi e servizi relativi alla produzione effettuata</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smtClean="0">
                          <a:effectLst/>
                          <a:latin typeface="Times New Roman"/>
                          <a:ea typeface="Calibri"/>
                          <a:cs typeface="Times New Roman"/>
                        </a:rPr>
                        <a:t>800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075">
                <a:tc>
                  <a:txBody>
                    <a:bodyPr/>
                    <a:lstStyle/>
                    <a:p>
                      <a:pPr>
                        <a:lnSpc>
                          <a:spcPct val="115000"/>
                        </a:lnSpc>
                        <a:spcAft>
                          <a:spcPts val="0"/>
                        </a:spcAft>
                      </a:pPr>
                      <a:r>
                        <a:rPr lang="it-IT" sz="2000" b="1" u="sng" dirty="0">
                          <a:effectLst/>
                          <a:latin typeface="Times New Roman"/>
                          <a:ea typeface="Calibri"/>
                          <a:cs typeface="Times New Roman"/>
                        </a:rPr>
                        <a:t>RISULTATO </a:t>
                      </a:r>
                      <a:r>
                        <a:rPr lang="it-IT" sz="2000" b="1" u="sng">
                          <a:effectLst/>
                          <a:latin typeface="Times New Roman"/>
                          <a:ea typeface="Calibri"/>
                          <a:cs typeface="Times New Roman"/>
                        </a:rPr>
                        <a:t>OPERATIVO  </a:t>
                      </a:r>
                      <a:r>
                        <a:rPr lang="it-IT" sz="2000" b="1" u="none" strike="noStrike" dirty="0">
                          <a:effectLst/>
                          <a:latin typeface="Times New Roman"/>
                          <a:ea typeface="Calibri"/>
                          <a:cs typeface="Times New Roman"/>
                        </a:rPr>
                        <a:t> </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u="sng" dirty="0">
                          <a:effectLst/>
                          <a:latin typeface="Times New Roman"/>
                          <a:ea typeface="Calibri"/>
                          <a:cs typeface="Times New Roman"/>
                        </a:rPr>
                        <a:t>1500</a:t>
                      </a:r>
                      <a:endParaRPr lang="it-IT" sz="2000" u="sng"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30</a:t>
            </a:fld>
            <a:endParaRPr lang="it-IT">
              <a:solidFill>
                <a:prstClr val="black">
                  <a:tint val="75000"/>
                </a:prstClr>
              </a:solidFill>
            </a:endParaRPr>
          </a:p>
        </p:txBody>
      </p:sp>
    </p:spTree>
    <p:extLst>
      <p:ext uri="{BB962C8B-B14F-4D97-AF65-F5344CB8AC3E}">
        <p14:creationId xmlns:p14="http://schemas.microsoft.com/office/powerpoint/2010/main" val="42268217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484784"/>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COMPOSIZIONE DELLE SPESE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RICERCA E SVILUPPO</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240022" y="2276872"/>
            <a:ext cx="8796474" cy="3539430"/>
          </a:xfrm>
          <a:prstGeom prst="rect">
            <a:avLst/>
          </a:prstGeom>
          <a:noFill/>
        </p:spPr>
        <p:txBody>
          <a:bodyPr wrap="square" rtlCol="0">
            <a:spAutoFit/>
          </a:bodyPr>
          <a:lstStyle/>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Il Principio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contabile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,dell’Organismo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Italiano Contabile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,denominato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OIC 24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distingue due categorie di spese di ricerca e sviluppo ai fini della loro contabilizzazione: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 costi della ricerca di base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come tali quelli per studi, esperimenti, indagini e ricerche che non hanno finalità definita con precisione ma sono di utilità generica per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l’impresa ( da inserire nel conto economico)</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 costi della ricerca applicata e sviluppo</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e per essi devono essere intesi studi, esperimenti, indagini e ricerche con le connesse applicazioni che si riferiscono direttamente a uno specifico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progetto ( queste spese possono essere capitalizzate)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31</a:t>
            </a:fld>
            <a:endParaRPr lang="it-IT">
              <a:solidFill>
                <a:prstClr val="black">
                  <a:tint val="75000"/>
                </a:prstClr>
              </a:solidFill>
            </a:endParaRPr>
          </a:p>
        </p:txBody>
      </p:sp>
    </p:spTree>
    <p:extLst>
      <p:ext uri="{BB962C8B-B14F-4D97-AF65-F5344CB8AC3E}">
        <p14:creationId xmlns:p14="http://schemas.microsoft.com/office/powerpoint/2010/main" val="1055179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484784"/>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COMPOSIZIONE DELLE SPESE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RICERCA E SVILUPPO</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240021" y="2060848"/>
            <a:ext cx="8796475" cy="3970318"/>
          </a:xfrm>
          <a:prstGeom prst="rect">
            <a:avLst/>
          </a:prstGeom>
          <a:noFill/>
        </p:spPr>
        <p:txBody>
          <a:bodyPr wrap="square" rtlCol="0">
            <a:spAutoFit/>
          </a:bodyPr>
          <a:lstStyle/>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Ai costi di ricerca e sviluppo previsti dai principi contabili devono essere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aggiunti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le spese relative allo sviluppo competitivo e precompetitivo</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quali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sperimentazione, prototipazione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sviluppo del business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plan</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le spese relative ai servizi di incubazione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forniti da incubatori certificati;</a:t>
            </a:r>
          </a:p>
          <a:p>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 costi per il personale interno alle start up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quello esterno, ad esempio per i consulenti impiegati in attività di ricerca e sviluppo, inclusi soci e a</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mministratori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le spese legali per la registrazione e la protezione delle proprietà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intellettuale</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termini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licenze d’uso.</a:t>
            </a:r>
          </a:p>
          <a:p>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32</a:t>
            </a:fld>
            <a:endParaRPr lang="it-IT">
              <a:solidFill>
                <a:prstClr val="black">
                  <a:tint val="75000"/>
                </a:prstClr>
              </a:solidFill>
            </a:endParaRPr>
          </a:p>
        </p:txBody>
      </p:sp>
    </p:spTree>
    <p:extLst>
      <p:ext uri="{BB962C8B-B14F-4D97-AF65-F5344CB8AC3E}">
        <p14:creationId xmlns:p14="http://schemas.microsoft.com/office/powerpoint/2010/main" val="33849055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2287" y="1687984"/>
            <a:ext cx="9098817" cy="461665"/>
          </a:xfrm>
          <a:prstGeom prst="rect">
            <a:avLst/>
          </a:prstGeom>
          <a:noFill/>
        </p:spPr>
        <p:txBody>
          <a:bodyPr wrap="square" rtlCol="0">
            <a:spAutoFit/>
          </a:bodyPr>
          <a:lstStyle/>
          <a:p>
            <a:r>
              <a:rPr lang="it-IT" sz="24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PRIVATIVA INDUSTRIALE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272815" y="2141240"/>
            <a:ext cx="8750981" cy="2985433"/>
          </a:xfrm>
          <a:prstGeom prst="rect">
            <a:avLst/>
          </a:prstGeom>
          <a:noFill/>
        </p:spPr>
        <p:txBody>
          <a:bodyPr wrap="square" rtlCol="0">
            <a:spAutoFit/>
          </a:bodyPr>
          <a:lstStyle/>
          <a:p>
            <a:pPr marL="342900" indent="-342900" algn="just">
              <a:buFont typeface="Arial" pitchFamily="34" charset="0"/>
              <a:buChar char="•"/>
            </a:pP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Deve essere titolare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 depositaria o licenziataria di almeno una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privativa industriale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relativa a una invenzione industriale, biotecnologica, a una topografia di prodotto a semiconduttori o a una nuova varietà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vegetale;</a:t>
            </a:r>
          </a:p>
          <a:p>
            <a:pPr marL="342900" indent="-342900" algn="just">
              <a:buFont typeface="Arial" pitchFamily="34" charset="0"/>
              <a:buChar char="•"/>
            </a:pP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Oppure titolare dei diritti relativi ad un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programma per elaboratore originario</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registrato presso il Registro pubblico speciale per i programmi per elaboratore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asellaDiTesto 7"/>
          <p:cNvSpPr txBox="1"/>
          <p:nvPr/>
        </p:nvSpPr>
        <p:spPr>
          <a:xfrm>
            <a:off x="4923" y="1340768"/>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Requisiti alternativi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33</a:t>
            </a:fld>
            <a:endParaRPr lang="it-IT">
              <a:solidFill>
                <a:prstClr val="black">
                  <a:tint val="75000"/>
                </a:prstClr>
              </a:solidFill>
            </a:endParaRPr>
          </a:p>
        </p:txBody>
      </p:sp>
    </p:spTree>
    <p:extLst>
      <p:ext uri="{BB962C8B-B14F-4D97-AF65-F5344CB8AC3E}">
        <p14:creationId xmlns:p14="http://schemas.microsoft.com/office/powerpoint/2010/main" val="31901317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6" name="CasellaDiTesto 5"/>
          <p:cNvSpPr txBox="1"/>
          <p:nvPr/>
        </p:nvSpPr>
        <p:spPr>
          <a:xfrm>
            <a:off x="272815" y="2141240"/>
            <a:ext cx="8750981" cy="830997"/>
          </a:xfrm>
          <a:prstGeom prst="rect">
            <a:avLst/>
          </a:prstGeom>
          <a:noFill/>
        </p:spPr>
        <p:txBody>
          <a:bodyPr wrap="square" rtlCol="0">
            <a:spAutoFit/>
          </a:bodyPr>
          <a:lstStyle/>
          <a:p>
            <a:pPr algn="just"/>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Tali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privative devono essere direttamente afferenti all’oggetto sociale e all’attività di impresa</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467544" y="3861048"/>
            <a:ext cx="8398422" cy="1631216"/>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NOTE: </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Parere del MISE del 22 agosto 2014, n.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147532</a:t>
            </a:r>
          </a:p>
          <a:p>
            <a:pPr marL="342900" indent="-342900">
              <a:buFont typeface="Wingdings" panose="05000000000000000000" pitchFamily="2" charset="2"/>
              <a:buChar char="ü"/>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start up innovativa che abbia già depositato un brevetto, anche se in attesa della registrazione, è iscrivibile nella Sezione speciale del Registro delle Imprese</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asellaDiTesto 7"/>
          <p:cNvSpPr txBox="1"/>
          <p:nvPr/>
        </p:nvSpPr>
        <p:spPr>
          <a:xfrm>
            <a:off x="4923" y="1340768"/>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Requisiti alternativi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Segnaposto numero diapositiva 4"/>
          <p:cNvSpPr>
            <a:spLocks noGrp="1"/>
          </p:cNvSpPr>
          <p:nvPr>
            <p:ph type="sldNum" sz="quarter" idx="12"/>
          </p:nvPr>
        </p:nvSpPr>
        <p:spPr/>
        <p:txBody>
          <a:bodyPr/>
          <a:lstStyle/>
          <a:p>
            <a:fld id="{B31324A0-4534-4A25-BD13-0AC576F63B19}" type="slidenum">
              <a:rPr lang="it-IT" smtClean="0">
                <a:solidFill>
                  <a:prstClr val="black">
                    <a:tint val="75000"/>
                  </a:prstClr>
                </a:solidFill>
              </a:rPr>
              <a:pPr/>
              <a:t>34</a:t>
            </a:fld>
            <a:endParaRPr lang="it-IT">
              <a:solidFill>
                <a:prstClr val="black">
                  <a:tint val="75000"/>
                </a:prstClr>
              </a:solidFill>
            </a:endParaRPr>
          </a:p>
        </p:txBody>
      </p:sp>
    </p:spTree>
    <p:extLst>
      <p:ext uri="{BB962C8B-B14F-4D97-AF65-F5344CB8AC3E}">
        <p14:creationId xmlns:p14="http://schemas.microsoft.com/office/powerpoint/2010/main" val="40012162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764105"/>
            <a:ext cx="8921509" cy="400110"/>
          </a:xfrm>
          <a:prstGeom prst="rect">
            <a:avLst/>
          </a:prstGeom>
          <a:noFill/>
        </p:spPr>
        <p:txBody>
          <a:bodyPr wrap="square" rtlCol="0">
            <a:spAutoFit/>
          </a:bodyPr>
          <a:lstStyle/>
          <a:p>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COME SI COSTITUISCE UNA START UP</a:t>
            </a:r>
          </a:p>
        </p:txBody>
      </p:sp>
      <p:sp>
        <p:nvSpPr>
          <p:cNvPr id="8" name="CasellaDiTesto 7"/>
          <p:cNvSpPr txBox="1"/>
          <p:nvPr/>
        </p:nvSpPr>
        <p:spPr>
          <a:xfrm>
            <a:off x="69356" y="2636912"/>
            <a:ext cx="8921509" cy="1631216"/>
          </a:xfrm>
          <a:prstGeom prst="rect">
            <a:avLst/>
          </a:prstGeom>
          <a:noFill/>
        </p:spPr>
        <p:txBody>
          <a:bodyPr wrap="square" rtlCol="0">
            <a:spAutoFit/>
          </a:bodyPr>
          <a:lstStyle/>
          <a:p>
            <a:pPr marL="457200" indent="-457200">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ATTO NOTARILE</a:t>
            </a:r>
          </a:p>
          <a:p>
            <a:pPr marL="457200" indent="-457200">
              <a:buFont typeface="+mj-lt"/>
              <a:buAutoNum type="arabicPeriod"/>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SRL ORDINARIA ANCHE ATTRAVERSO LA PROCEDURA TELEMATICA MEDIANTE ACCESSO AL SITO startup.registroimprese.it</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(modalità di costituzione digitale e gratuita)</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35</a:t>
            </a:fld>
            <a:endParaRPr lang="it-IT">
              <a:solidFill>
                <a:prstClr val="black">
                  <a:tint val="75000"/>
                </a:prstClr>
              </a:solidFill>
            </a:endParaRPr>
          </a:p>
        </p:txBody>
      </p:sp>
    </p:spTree>
    <p:extLst>
      <p:ext uri="{BB962C8B-B14F-4D97-AF65-F5344CB8AC3E}">
        <p14:creationId xmlns:p14="http://schemas.microsoft.com/office/powerpoint/2010/main" val="19733584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36</a:t>
            </a:fld>
            <a:endParaRPr lang="it-IT">
              <a:solidFill>
                <a:prstClr val="black">
                  <a:tint val="75000"/>
                </a:prstClr>
              </a:solidFill>
            </a:endParaRPr>
          </a:p>
        </p:txBody>
      </p:sp>
      <p:sp>
        <p:nvSpPr>
          <p:cNvPr id="9" name="Segnaposto contenuto 2"/>
          <p:cNvSpPr>
            <a:spLocks noGrp="1"/>
          </p:cNvSpPr>
          <p:nvPr>
            <p:ph idx="1"/>
          </p:nvPr>
        </p:nvSpPr>
        <p:spPr>
          <a:xfrm>
            <a:off x="457200" y="1600200"/>
            <a:ext cx="8229600" cy="4525963"/>
          </a:xfrm>
        </p:spPr>
        <p:txBody>
          <a:bodyPr>
            <a:normAutofit lnSpcReduction="10000"/>
          </a:bodyPr>
          <a:lstStyle/>
          <a:p>
            <a:pPr marL="0" indent="0">
              <a:buNone/>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 SRL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ORDINARIA ANCHE ATTRAVERSO LA PROCEDURA TELEMATICA MEDIANTE ACCESSO AL SITO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startup.registroimprese.it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(modalità di costituzione digitale e gratuita)</a:t>
            </a:r>
          </a:p>
          <a:p>
            <a:pPr marL="0" indent="0">
              <a:buNone/>
            </a:pPr>
            <a:r>
              <a:rPr lang="it-IT" sz="2000" dirty="0" smtClean="0"/>
              <a:t> I principali Vantaggi sono:</a:t>
            </a:r>
          </a:p>
          <a:p>
            <a:pPr>
              <a:buFontTx/>
              <a:buChar char="-"/>
            </a:pPr>
            <a:r>
              <a:rPr lang="it-IT" sz="2000" dirty="0" smtClean="0"/>
              <a:t>Gratuità: al netto delle imposte di registrazione fiscale dell’atto e dell’imposta di bollo, non sono previsti costi specifici legati alla creazione della nuova impresa;</a:t>
            </a:r>
          </a:p>
          <a:p>
            <a:pPr>
              <a:buFontTx/>
              <a:buChar char="-"/>
            </a:pPr>
            <a:r>
              <a:rPr lang="it-IT" sz="2000" dirty="0" smtClean="0"/>
              <a:t>Semplificazione: l’intera procedura si svolge online, sulla piattaforma dedicata, e il riconoscimento dell’identità dei sottoscrittori dell’atto è garantito dall’utilizzo della firma digitale;</a:t>
            </a:r>
          </a:p>
          <a:p>
            <a:pPr>
              <a:buFontTx/>
              <a:buChar char="-"/>
            </a:pPr>
            <a:r>
              <a:rPr lang="it-IT" sz="2000" dirty="0" smtClean="0"/>
              <a:t>Personalizzazione: atto costitutivo e statuto sono ampliamente modificabili;</a:t>
            </a:r>
          </a:p>
          <a:p>
            <a:pPr>
              <a:buFontTx/>
              <a:buChar char="-"/>
            </a:pPr>
            <a:r>
              <a:rPr lang="it-IT" sz="2000" dirty="0" smtClean="0"/>
              <a:t>Volontarietà: per chi lo desidera è sempre possibile costituire con Atto Pubblico.</a:t>
            </a:r>
            <a:endParaRPr lang="it-IT" sz="2000" dirty="0"/>
          </a:p>
        </p:txBody>
      </p:sp>
    </p:spTree>
    <p:extLst>
      <p:ext uri="{BB962C8B-B14F-4D97-AF65-F5344CB8AC3E}">
        <p14:creationId xmlns:p14="http://schemas.microsoft.com/office/powerpoint/2010/main" val="7539845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484784"/>
            <a:ext cx="8921509"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ATTI START UP </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285515" y="1988840"/>
            <a:ext cx="8750981" cy="4708981"/>
          </a:xfrm>
          <a:prstGeom prst="rect">
            <a:avLst/>
          </a:prstGeom>
          <a:noFill/>
        </p:spPr>
        <p:txBody>
          <a:bodyPr wrap="square" rtlCol="0">
            <a:spAutoFit/>
          </a:bodyPr>
          <a:lstStyle/>
          <a:p>
            <a:pPr marL="457200" indent="-457200" algn="just">
              <a:buFont typeface="+mj-lt"/>
              <a:buAutoNum type="arabicPeriod"/>
            </a:pP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registrazione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qui troverà un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form</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in cui registrarsi. Cliccando, si troverà all’interno di un percorso da seguire. Sempre all’interno del sito e prevista una guida per spiegare tutti 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dettagli;</a:t>
            </a:r>
          </a:p>
          <a:p>
            <a:pPr marL="457200" indent="-457200" algn="just">
              <a:buFont typeface="+mj-lt"/>
              <a:buAutoNum type="arabicPeriod"/>
            </a:pP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compilazione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lo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startupper</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dovrà inserire tutti i dati necessari per la registrazione dell’atto, compilando l’apposito modello e lo dovrà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sottoscrivere digitalmente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Le parti devono firmare con una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smart</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card o un servizio di firma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remota;</a:t>
            </a:r>
          </a:p>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trasmissione all’Ufficio delle Entrate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 quel punto sarà la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piattaforma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 trasmettere al competente Ufficio delle Entrate, mediante posta elettronica certificata dedicata, il modello sottoscritto, l’atto costitutivo, eventuali altri documenti .E poi l’Ufficio delle Entrate, sempre tramite posta elettronica certificata, a trasmettere all’indirizzo gli estremi di registrazione. Effettuata la registrazione, la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piattaforma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http://startup.registroimprese.it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integra automaticamente gli estremi di registrazione nel file pratica.</a:t>
            </a: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37</a:t>
            </a:fld>
            <a:endParaRPr lang="it-IT">
              <a:solidFill>
                <a:prstClr val="black">
                  <a:tint val="75000"/>
                </a:prstClr>
              </a:solidFill>
            </a:endParaRPr>
          </a:p>
        </p:txBody>
      </p:sp>
    </p:spTree>
    <p:extLst>
      <p:ext uri="{BB962C8B-B14F-4D97-AF65-F5344CB8AC3E}">
        <p14:creationId xmlns:p14="http://schemas.microsoft.com/office/powerpoint/2010/main" val="32017420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916832"/>
            <a:ext cx="8921509" cy="707886"/>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 poter iscrivere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nella sezione speciale del Registro Imprese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la start up si dovrà:</a:t>
            </a:r>
          </a:p>
        </p:txBody>
      </p:sp>
      <p:sp>
        <p:nvSpPr>
          <p:cNvPr id="6" name="CasellaDiTesto 5"/>
          <p:cNvSpPr txBox="1"/>
          <p:nvPr/>
        </p:nvSpPr>
        <p:spPr>
          <a:xfrm>
            <a:off x="285515" y="3002176"/>
            <a:ext cx="8750981" cy="3170099"/>
          </a:xfrm>
          <a:prstGeom prst="rect">
            <a:avLst/>
          </a:prstGeom>
          <a:noFill/>
        </p:spPr>
        <p:txBody>
          <a:bodyPr wrap="square" rtlCol="0">
            <a:spAutoFit/>
          </a:bodyPr>
          <a:lstStyle/>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Attestare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sussistenza dei predetti requisiti (cumulativi e alternativi) con autocertificazione da parte del rappresentante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legale; </a:t>
            </a:r>
          </a:p>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Fornire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alcune informazioni riguardanti la startup innovativa (attività svolta compresa la R&amp;S, titolo di studio dei soci e del personale, relazioni con investitori professionali, università, centri di ricerca, elenco dei brevetti ecc.). </a:t>
            </a: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lgn="just">
              <a:buFont typeface="+mj-lt"/>
              <a:buAutoNum type="arabicPeriod"/>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N.B TUTTE LE AGEVOLAZIONI PER LE START UP INNOVATIVE SI APPLICANO SOLTANTO SE SONO ISCRITTE ANCHE NELLA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SEZIONE SPECIALE DEL REGISTRO IMPRESE</a:t>
            </a:r>
            <a:endPar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38</a:t>
            </a:fld>
            <a:endParaRPr lang="it-IT">
              <a:solidFill>
                <a:prstClr val="black">
                  <a:tint val="75000"/>
                </a:prstClr>
              </a:solidFill>
            </a:endParaRPr>
          </a:p>
        </p:txBody>
      </p:sp>
    </p:spTree>
    <p:extLst>
      <p:ext uri="{BB962C8B-B14F-4D97-AF65-F5344CB8AC3E}">
        <p14:creationId xmlns:p14="http://schemas.microsoft.com/office/powerpoint/2010/main" val="34551053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6" name="CasellaDiTesto 5"/>
          <p:cNvSpPr txBox="1"/>
          <p:nvPr/>
        </p:nvSpPr>
        <p:spPr>
          <a:xfrm>
            <a:off x="285515" y="3002176"/>
            <a:ext cx="8750981" cy="1631216"/>
          </a:xfrm>
          <a:prstGeom prst="rect">
            <a:avLst/>
          </a:prstGeom>
          <a:noFill/>
        </p:spPr>
        <p:txBody>
          <a:bodyPr wrap="square" rtlCol="0">
            <a:spAutoFit/>
          </a:bodyPr>
          <a:lstStyle/>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 l’impresa di nuova formazione e per quella che non ha ancora depositato il primo bilancio, le informazioni relative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alle spese di ricerca e sviluppo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devono essere desunte da una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dichiarazione sottoscritta dal legale rappresentante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contenente una previsione dettagliata delle medesime.</a:t>
            </a:r>
            <a:endParaRPr lang="it-IT" sz="2000" dirty="0">
              <a:solidFill>
                <a:prstClr val="black"/>
              </a:solidFill>
            </a:endParaRPr>
          </a:p>
          <a:p>
            <a:pPr marL="457200" indent="-457200" algn="just">
              <a:buFont typeface="+mj-lt"/>
              <a:buAutoNum type="arabicPeriod"/>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Segnaposto numero diapositiva 4"/>
          <p:cNvSpPr>
            <a:spLocks noGrp="1"/>
          </p:cNvSpPr>
          <p:nvPr>
            <p:ph type="sldNum" sz="quarter" idx="12"/>
          </p:nvPr>
        </p:nvSpPr>
        <p:spPr/>
        <p:txBody>
          <a:bodyPr/>
          <a:lstStyle/>
          <a:p>
            <a:fld id="{B31324A0-4534-4A25-BD13-0AC576F63B19}" type="slidenum">
              <a:rPr lang="it-IT" smtClean="0">
                <a:solidFill>
                  <a:prstClr val="black">
                    <a:tint val="75000"/>
                  </a:prstClr>
                </a:solidFill>
              </a:rPr>
              <a:pPr/>
              <a:t>39</a:t>
            </a:fld>
            <a:endParaRPr lang="it-IT">
              <a:solidFill>
                <a:prstClr val="black">
                  <a:tint val="75000"/>
                </a:prstClr>
              </a:solidFill>
            </a:endParaRPr>
          </a:p>
        </p:txBody>
      </p:sp>
    </p:spTree>
    <p:extLst>
      <p:ext uri="{BB962C8B-B14F-4D97-AF65-F5344CB8AC3E}">
        <p14:creationId xmlns:p14="http://schemas.microsoft.com/office/powerpoint/2010/main" val="4285452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6157" y="1916832"/>
            <a:ext cx="9144000" cy="3970318"/>
          </a:xfrm>
          <a:prstGeom prst="rect">
            <a:avLst/>
          </a:prstGeom>
          <a:noFill/>
        </p:spPr>
        <p:txBody>
          <a:bodyPr wrap="square" rtlCol="0">
            <a:spAutoFit/>
          </a:bodyPr>
          <a:lstStyle/>
          <a:p>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SOCIETA’ PER AZIONI art.2325 cc e seguenti </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Costituzione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ATTO PUBBLICO</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698500" indent="-342900">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Capitale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sociale:  ≥ euro 50.000,00</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355600"/>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Conferimenti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168400" indent="-457200">
              <a:buFont typeface="+mj-lt"/>
              <a:buAutoNum type="arabicPeriod"/>
            </a:pPr>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1684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Denaro</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al momento della costituzione deve essere versato c/o una banca almeno il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25%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dei conferimenti in denaro, nel caso di un unico socio deve essere versato il 100% dei conferimenti in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denaro;</a:t>
            </a:r>
          </a:p>
          <a:p>
            <a:pPr marL="711200" algn="just"/>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168400" indent="-457200" algn="just">
              <a:buFont typeface="+mj-lt"/>
              <a:buAutoNum type="arabicPeriod" startAt="2"/>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Beni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natura e crediti: chi conferisce beni in natura e/o crediti deve presentare una relazione giurata di un esperto ,nominato dal tribunale, che attesti il valore dei beni e dei crediti.</a:t>
            </a: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4</a:t>
            </a:fld>
            <a:endParaRPr lang="it-IT">
              <a:solidFill>
                <a:prstClr val="black">
                  <a:tint val="75000"/>
                </a:prstClr>
              </a:solidFill>
            </a:endParaRPr>
          </a:p>
        </p:txBody>
      </p:sp>
    </p:spTree>
    <p:extLst>
      <p:ext uri="{BB962C8B-B14F-4D97-AF65-F5344CB8AC3E}">
        <p14:creationId xmlns:p14="http://schemas.microsoft.com/office/powerpoint/2010/main" val="5785751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916832"/>
            <a:ext cx="8921509" cy="707886"/>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mantenere l’iscrizione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alla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sezione speciale del Registro Imprese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la start up si dovrà:</a:t>
            </a:r>
          </a:p>
        </p:txBody>
      </p:sp>
      <p:sp>
        <p:nvSpPr>
          <p:cNvPr id="6" name="CasellaDiTesto 5"/>
          <p:cNvSpPr txBox="1"/>
          <p:nvPr/>
        </p:nvSpPr>
        <p:spPr>
          <a:xfrm>
            <a:off x="285515" y="3002176"/>
            <a:ext cx="8750981" cy="3785652"/>
          </a:xfrm>
          <a:prstGeom prst="rect">
            <a:avLst/>
          </a:prstGeom>
          <a:noFill/>
        </p:spPr>
        <p:txBody>
          <a:bodyPr wrap="square" rtlCol="0">
            <a:spAutoFit/>
          </a:bodyPr>
          <a:lstStyle/>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Confermare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il possesso dei requisiti di cui al punto 1, con cadenza annuale ossia entro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30 giorni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dall’approvazione del bilancio e comunque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entro 6 mesi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dalla chiusura di ogni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esercizio (30 giugno);</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Aggiornare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le informazioni di cui al precedente punto 2, con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frequenza annuale (30 gg e comunque entro il 30 giugno).Queste informazioni faranno parte della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SCHEDA DI DETTAGLIO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e se non aggiornate entro il termine faranno perdere la qualifica di Startup .</a:t>
            </a:r>
          </a:p>
          <a:p>
            <a:pPr algn="just"/>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perdita dei requisiti di startup innovativa determina la cancellazione d'ufficio dalla sezione speciale del Registro delle imprese, </a:t>
            </a:r>
            <a:r>
              <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permanendo l'iscrizione nella sezione ordinaria</a:t>
            </a:r>
            <a:endPar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40</a:t>
            </a:fld>
            <a:endParaRPr lang="it-IT">
              <a:solidFill>
                <a:prstClr val="black">
                  <a:tint val="75000"/>
                </a:prstClr>
              </a:solidFill>
            </a:endParaRPr>
          </a:p>
        </p:txBody>
      </p:sp>
    </p:spTree>
    <p:extLst>
      <p:ext uri="{BB962C8B-B14F-4D97-AF65-F5344CB8AC3E}">
        <p14:creationId xmlns:p14="http://schemas.microsoft.com/office/powerpoint/2010/main" val="17787378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14987" y="1916832"/>
            <a:ext cx="8921509" cy="3477875"/>
          </a:xfrm>
          <a:prstGeom prst="rect">
            <a:avLst/>
          </a:prstGeom>
          <a:noFill/>
        </p:spPr>
        <p:txBody>
          <a:bodyPr wrap="square" rtlCol="0">
            <a:spAutoFit/>
          </a:bodyPr>
          <a:lstStyle/>
          <a:p>
            <a:pPr algn="just"/>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 ciascuna delle startup iscritta nella Sezione Speciale del Registro imprese, il portale genera automaticamente una scheda di dettaglio compilata con i dati anagrafici già presenti nel registro imprese.</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L’imprenditore ha la possibilità di arricchire la scheda con ampia gamma di informazioni aggiuntive.</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Queste informazioni sono accessibili a tutti nel profilo pubblico dell’impresa.</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114987" y="1484784"/>
            <a:ext cx="8921509" cy="400110"/>
          </a:xfrm>
          <a:prstGeom prst="rect">
            <a:avLst/>
          </a:prstGeom>
          <a:noFill/>
        </p:spPr>
        <p:txBody>
          <a:bodyPr wrap="square" rtlCol="0">
            <a:spAutoFit/>
          </a:bodyPr>
          <a:lstStyle/>
          <a:p>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SCHEDA DI DETTAGLIO</a:t>
            </a:r>
            <a:endPar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41</a:t>
            </a:fld>
            <a:endParaRPr lang="it-IT">
              <a:solidFill>
                <a:prstClr val="black">
                  <a:tint val="75000"/>
                </a:prstClr>
              </a:solidFill>
            </a:endParaRPr>
          </a:p>
        </p:txBody>
      </p:sp>
    </p:spTree>
    <p:extLst>
      <p:ext uri="{BB962C8B-B14F-4D97-AF65-F5344CB8AC3E}">
        <p14:creationId xmlns:p14="http://schemas.microsoft.com/office/powerpoint/2010/main" val="23012795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AGEVOLAZIONI PER UNA STARTUP INNOVATIVA</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240021" y="2347133"/>
            <a:ext cx="8796475" cy="2862322"/>
          </a:xfrm>
          <a:prstGeom prst="rect">
            <a:avLst/>
          </a:prstGeom>
          <a:noFill/>
        </p:spPr>
        <p:txBody>
          <a:bodyPr wrap="square" rtlCol="0">
            <a:spAutoFit/>
          </a:bodyPr>
          <a:lstStyle/>
          <a:p>
            <a:pPr marL="457200" indent="-457200">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REDAZIONE STATUTO</a:t>
            </a:r>
          </a:p>
          <a:p>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Gli atti costitutivi e gli statuti delle start up innovative </a:t>
            </a:r>
            <a:r>
              <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forma di società a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responsabilità limitata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ordinaria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potranno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essere redatti e sottoscritti con firma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digitale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attraverso la piattaforma start up.registroimprese.it.  </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p>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Ciò in via facoltativa e alternativa rispetto alla modalità ordinaria tramite atto pubblico</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42</a:t>
            </a:fld>
            <a:endParaRPr lang="it-IT">
              <a:solidFill>
                <a:prstClr val="black">
                  <a:tint val="75000"/>
                </a:prstClr>
              </a:solidFill>
            </a:endParaRPr>
          </a:p>
        </p:txBody>
      </p:sp>
    </p:spTree>
    <p:extLst>
      <p:ext uri="{BB962C8B-B14F-4D97-AF65-F5344CB8AC3E}">
        <p14:creationId xmlns:p14="http://schemas.microsoft.com/office/powerpoint/2010/main" val="23611762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AGEVOLAZIONI PER UNA STARTUP INNOVATIVA</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240021" y="2347133"/>
            <a:ext cx="8796475" cy="2862322"/>
          </a:xfrm>
          <a:prstGeom prst="rect">
            <a:avLst/>
          </a:prstGeom>
          <a:noFill/>
        </p:spPr>
        <p:txBody>
          <a:bodyPr wrap="square" rtlCol="0">
            <a:spAutoFit/>
          </a:bodyPr>
          <a:lstStyle/>
          <a:p>
            <a:pPr marL="457200" indent="-457200">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REGISTRO IMPRESE</a:t>
            </a:r>
          </a:p>
          <a:p>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start up innovative, in sede di iscrizione nel Registro delle imprese, sono esonerate dal pagamento:</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Unicode MS" panose="020B0604020202020204" pitchFamily="34" charset="-128"/>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Dell’imposta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bollo e dei diritti di segreteria abitualmente dovuti per gli adempimenti da effettuare presso il Registro delle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Imprese ( per 5 anni);</a:t>
            </a:r>
          </a:p>
          <a:p>
            <a:pPr marL="342900" indent="-342900" algn="just">
              <a:buFont typeface="Arial Unicode MS" panose="020B0604020202020204" pitchFamily="34" charset="-128"/>
              <a:buChar char="₋"/>
            </a:pP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Unicode MS" panose="020B0604020202020204" pitchFamily="34" charset="-128"/>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Dal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diritto annuale in favore delle Camere di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Commercio (per 5 anni).</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43</a:t>
            </a:fld>
            <a:endParaRPr lang="it-IT">
              <a:solidFill>
                <a:prstClr val="black">
                  <a:tint val="75000"/>
                </a:prstClr>
              </a:solidFill>
            </a:endParaRPr>
          </a:p>
        </p:txBody>
      </p:sp>
    </p:spTree>
    <p:extLst>
      <p:ext uri="{BB962C8B-B14F-4D97-AF65-F5344CB8AC3E}">
        <p14:creationId xmlns:p14="http://schemas.microsoft.com/office/powerpoint/2010/main" val="26830093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AGEVOLAZIONI PER UNA STARTUP INNOVATIVA</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107504" y="2060848"/>
            <a:ext cx="8796475" cy="3616375"/>
          </a:xfrm>
          <a:prstGeom prst="rect">
            <a:avLst/>
          </a:prstGeom>
          <a:noFill/>
        </p:spPr>
        <p:txBody>
          <a:bodyPr wrap="square" rtlCol="0">
            <a:spAutoFit/>
          </a:bodyPr>
          <a:lstStyle/>
          <a:p>
            <a:pPr marL="266700" indent="-266700" algn="just">
              <a:buFont typeface="Arial" panose="020B0604020202020204" pitchFamily="34" charset="0"/>
              <a:buChar char="•"/>
            </a:pP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Le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start up innovative non sono soggette alla disciplina delle società di comodo e in perdita sistemica</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endParaRPr lang="it-IT" sz="9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Tale disciplina prevede che le società che non conseguono un fatturato minimo o le cui perdite sono costanti nel tempo, ai fini fiscali è imputato comunque un reddito minimo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forfettario.</a:t>
            </a:r>
          </a:p>
          <a:p>
            <a:pPr marL="266700"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Maggiore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facilità alla compensazione dell’Iva:</a:t>
            </a:r>
          </a:p>
          <a:p>
            <a:pPr marL="266700"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start up innovativa è esentata dall’obbligo di apporre il visto di conformità per la compensazione di crediti IVA fino ad un amassimo di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Euro 50.000,00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la soglia ordinaria è Euro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5.000,00</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444500"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44</a:t>
            </a:fld>
            <a:endParaRPr lang="it-IT">
              <a:solidFill>
                <a:prstClr val="black">
                  <a:tint val="75000"/>
                </a:prstClr>
              </a:solidFill>
            </a:endParaRPr>
          </a:p>
        </p:txBody>
      </p:sp>
    </p:spTree>
    <p:extLst>
      <p:ext uri="{BB962C8B-B14F-4D97-AF65-F5344CB8AC3E}">
        <p14:creationId xmlns:p14="http://schemas.microsoft.com/office/powerpoint/2010/main" val="33254697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45</a:t>
            </a:fld>
            <a:endParaRPr lang="it-IT">
              <a:solidFill>
                <a:prstClr val="black">
                  <a:tint val="75000"/>
                </a:prstClr>
              </a:solidFill>
            </a:endParaRPr>
          </a:p>
        </p:txBody>
      </p:sp>
      <p:sp>
        <p:nvSpPr>
          <p:cNvPr id="8" name="Segnaposto contenuto 2"/>
          <p:cNvSpPr>
            <a:spLocks noGrp="1"/>
          </p:cNvSpPr>
          <p:nvPr>
            <p:ph idx="1"/>
          </p:nvPr>
        </p:nvSpPr>
        <p:spPr>
          <a:xfrm>
            <a:off x="457200" y="1600200"/>
            <a:ext cx="8229600" cy="4525963"/>
          </a:xfrm>
        </p:spPr>
        <p:txBody>
          <a:bodyPr>
            <a:normAutofit/>
          </a:bodyPr>
          <a:lstStyle/>
          <a:p>
            <a:r>
              <a:rPr lang="it-IT" sz="2000" dirty="0" smtClean="0"/>
              <a:t>La Legge Regionale 2020 (Regione Toscana) ha previsto due tipi di tipologie di agevolazioni riguardanti l’IRAP per tutte le startup innovative costituitesi nel 2020 e 2021 nel territorio della regione Toscana:</a:t>
            </a:r>
          </a:p>
          <a:p>
            <a:endParaRPr lang="it-IT" sz="2000" dirty="0"/>
          </a:p>
          <a:p>
            <a:r>
              <a:rPr lang="it-IT" sz="2000" dirty="0" smtClean="0"/>
              <a:t>A) riduzione di </a:t>
            </a:r>
            <a:r>
              <a:rPr lang="it-IT" sz="2000" b="1" dirty="0" smtClean="0"/>
              <a:t>0,92 punti </a:t>
            </a:r>
            <a:r>
              <a:rPr lang="it-IT" sz="2000" dirty="0" smtClean="0"/>
              <a:t>percentuali dell’aliquota Irap per il primo anno di imposta e nei due successivi;</a:t>
            </a:r>
          </a:p>
          <a:p>
            <a:endParaRPr lang="it-IT" sz="2000" dirty="0" smtClean="0"/>
          </a:p>
          <a:p>
            <a:r>
              <a:rPr lang="it-IT" sz="2000" dirty="0" smtClean="0"/>
              <a:t>B) riduzione della </a:t>
            </a:r>
            <a:r>
              <a:rPr lang="it-IT" sz="2000" b="1" dirty="0" smtClean="0"/>
              <a:t>base imponibile </a:t>
            </a:r>
            <a:r>
              <a:rPr lang="it-IT" sz="2000" dirty="0" smtClean="0"/>
              <a:t>Irap pari al </a:t>
            </a:r>
            <a:r>
              <a:rPr lang="it-IT" sz="2000" b="1" dirty="0" smtClean="0"/>
              <a:t>50% </a:t>
            </a:r>
            <a:r>
              <a:rPr lang="it-IT" sz="2000" dirty="0" smtClean="0"/>
              <a:t>delle spese sostenute per l’acquisto dei macchinari innovativi elencati nell’allegato a) e b) della Legge 232/2016 </a:t>
            </a:r>
            <a:r>
              <a:rPr lang="it-IT" sz="2000" dirty="0"/>
              <a:t>per il primo anno di imposta e nei due successivi</a:t>
            </a:r>
            <a:r>
              <a:rPr lang="it-IT" sz="2000" dirty="0" smtClean="0"/>
              <a:t>.</a:t>
            </a:r>
          </a:p>
          <a:p>
            <a:endParaRPr lang="it-IT" sz="2000" dirty="0"/>
          </a:p>
          <a:p>
            <a:endParaRPr lang="it-IT" sz="2000" dirty="0"/>
          </a:p>
        </p:txBody>
      </p:sp>
    </p:spTree>
    <p:extLst>
      <p:ext uri="{BB962C8B-B14F-4D97-AF65-F5344CB8AC3E}">
        <p14:creationId xmlns:p14="http://schemas.microsoft.com/office/powerpoint/2010/main" val="19795619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AGEVOLAZIONI PER UNA STARTUP INNOVATIVA</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107504" y="2190343"/>
            <a:ext cx="8796475" cy="2385268"/>
          </a:xfrm>
          <a:prstGeom prst="rect">
            <a:avLst/>
          </a:prstGeom>
          <a:noFill/>
        </p:spPr>
        <p:txBody>
          <a:bodyPr wrap="square" rtlCol="0">
            <a:spAutoFit/>
          </a:bodyPr>
          <a:lstStyle/>
          <a:p>
            <a:pPr marL="266700" indent="-266700" algn="just">
              <a:buFont typeface="Arial" panose="020B0604020202020204" pitchFamily="34" charset="0"/>
              <a:buChar char="•"/>
            </a:pP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No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procedure concorsuali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266700" indent="-266700" algn="just">
              <a:buFont typeface="Arial" panose="020B0604020202020204" pitchFamily="34" charset="0"/>
              <a:buChar char="•"/>
            </a:pPr>
            <a:endParaRPr lang="it-IT" sz="9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caso di crisi di impresa le start up non sono assoggettate alle procedure concorsuali ( concordato preventivo, amministrazione controllata e fallimento), ma vengono assoggettate alla disciplina della gestione della crisi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 sovra indebitamento</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consentendo in tal modo al debitore di concludere un accordo con i creditori nell’ambito della relativa specifica  procedura di composizione</a:t>
            </a:r>
            <a:r>
              <a:rPr lang="it-IT" sz="2000"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46</a:t>
            </a:fld>
            <a:endParaRPr lang="it-IT">
              <a:solidFill>
                <a:prstClr val="black">
                  <a:tint val="75000"/>
                </a:prstClr>
              </a:solidFill>
            </a:endParaRPr>
          </a:p>
        </p:txBody>
      </p:sp>
    </p:spTree>
    <p:extLst>
      <p:ext uri="{BB962C8B-B14F-4D97-AF65-F5344CB8AC3E}">
        <p14:creationId xmlns:p14="http://schemas.microsoft.com/office/powerpoint/2010/main" val="40230753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412776"/>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AGEVOLAZIONI PER UNA STARTUP INNOVATIVA</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36512" y="1772816"/>
            <a:ext cx="9180512" cy="2677656"/>
          </a:xfrm>
          <a:prstGeom prst="rect">
            <a:avLst/>
          </a:prstGeom>
          <a:noFill/>
        </p:spPr>
        <p:txBody>
          <a:bodyPr wrap="square" rtlCol="0">
            <a:spAutoFit/>
          </a:bodyPr>
          <a:lstStyle/>
          <a:p>
            <a:pPr marL="266700" indent="-266700" algn="just">
              <a:buFont typeface="Arial" panose="020B0604020202020204" pitchFamily="34" charset="0"/>
              <a:buChar char="•"/>
            </a:pPr>
            <a:endPar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Gestione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delle perdite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fiscali:</a:t>
            </a:r>
          </a:p>
          <a:p>
            <a:pPr marL="266700" indent="-266700" algn="just">
              <a:buFont typeface="Arial" panose="020B0604020202020204" pitchFamily="34" charset="0"/>
              <a:buChar char="•"/>
            </a:pPr>
            <a:endPar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algn="just" fontAlgn="base"/>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 Se la perdita &gt; di 1/3 del capitale sociale: </a:t>
            </a:r>
            <a:r>
              <a:rPr lang="it-IT" sz="2000" b="1" i="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entro il secondo esercizio successivo</a:t>
            </a:r>
            <a:r>
              <a:rPr lang="it-IT" sz="2000"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invece del primo esercizio successivo, così come previsto, per la spa, dall’art. 2446, comma 2, c.c</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hlinkClick r:id="rId3"/>
              </a:rPr>
              <a:t>.</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e, per la srl, dall’art. 2482-bis, comma 4, c.c</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la perdita deve essere ≤ 1/3 del capitale sociale;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47</a:t>
            </a:fld>
            <a:endParaRPr lang="it-IT">
              <a:solidFill>
                <a:prstClr val="black">
                  <a:tint val="75000"/>
                </a:prstClr>
              </a:solidFill>
            </a:endParaRPr>
          </a:p>
        </p:txBody>
      </p:sp>
    </p:spTree>
    <p:extLst>
      <p:ext uri="{BB962C8B-B14F-4D97-AF65-F5344CB8AC3E}">
        <p14:creationId xmlns:p14="http://schemas.microsoft.com/office/powerpoint/2010/main" val="4718197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412776"/>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AGEVOLAZIONI PER UNA STARTUP INNOVATIVA</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36512" y="1772816"/>
            <a:ext cx="9180512" cy="4093428"/>
          </a:xfrm>
          <a:prstGeom prst="rect">
            <a:avLst/>
          </a:prstGeom>
          <a:noFill/>
        </p:spPr>
        <p:txBody>
          <a:bodyPr wrap="square" rtlCol="0">
            <a:spAutoFit/>
          </a:bodyPr>
          <a:lstStyle/>
          <a:p>
            <a:pPr marL="266700" algn="just" fontAlgn="base"/>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algn="just" fontAlgn="base"/>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 Se la perdita riduce il capitale sociale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al di sotto del minimo legale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 soci possono:</a:t>
            </a:r>
          </a:p>
          <a:p>
            <a:pPr marL="266700" algn="just" fontAlgn="base"/>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09600" indent="-342900" algn="just" fontAlgn="base">
              <a:buFont typeface="Arial"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Ridurre immediatamente il capitale sociale e contemporaneamente aumentarlo sino al minimo legale;</a:t>
            </a:r>
          </a:p>
          <a:p>
            <a:pPr marL="609600" indent="-342900" algn="just" fontAlgn="base">
              <a:buFont typeface="Arial"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09600" indent="-342900" algn="just" fontAlgn="base">
              <a:buFont typeface="Arial" pitchFamily="34" charset="0"/>
              <a:buChar char="•"/>
            </a:pP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Oppure l’assemblea può deliberare il rinvio della decisione alla chiusura dell’esercizio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successivo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(senza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che operi, fino ad allora, la causa di scioglimento della società di regola prevista in caso di riduzione o perdita del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capitale).</a:t>
            </a:r>
            <a:endPar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09600" indent="-342900" algn="just" fontAlgn="base">
              <a:buFont typeface="Arial" pitchFamily="34" charset="0"/>
              <a:buChar char="•"/>
            </a:pP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algn="just" fontAlgn="base"/>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48</a:t>
            </a:fld>
            <a:endParaRPr lang="it-IT">
              <a:solidFill>
                <a:prstClr val="black">
                  <a:tint val="75000"/>
                </a:prstClr>
              </a:solidFill>
            </a:endParaRPr>
          </a:p>
        </p:txBody>
      </p:sp>
    </p:spTree>
    <p:extLst>
      <p:ext uri="{BB962C8B-B14F-4D97-AF65-F5344CB8AC3E}">
        <p14:creationId xmlns:p14="http://schemas.microsoft.com/office/powerpoint/2010/main" val="17459142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412776"/>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AGEVOLAZIONI PER UNA STARTUP INNOVATIVA</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27736" y="1772816"/>
            <a:ext cx="9180512" cy="4832092"/>
          </a:xfrm>
          <a:prstGeom prst="rect">
            <a:avLst/>
          </a:prstGeom>
          <a:noFill/>
        </p:spPr>
        <p:txBody>
          <a:bodyPr wrap="square" rtlCol="0">
            <a:spAutoFit/>
          </a:bodyPr>
          <a:lstStyle/>
          <a:p>
            <a:pPr marL="266700" indent="-266700" algn="just">
              <a:buFont typeface="Arial" panose="020B0604020202020204" pitchFamily="34" charset="0"/>
              <a:buChar char="•"/>
            </a:pP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Cessione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delle perdite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fiscali:</a:t>
            </a:r>
          </a:p>
          <a:p>
            <a:pPr marL="266700" indent="-266700" algn="just">
              <a:buFont typeface="Arial" panose="020B0604020202020204" pitchFamily="34" charset="0"/>
              <a:buChar char="•"/>
            </a:pPr>
            <a:endPar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Tx/>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cessione delle perdite  a società quotate ( chiamate </a:t>
            </a:r>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sponsor</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che partecipano nella stesse per almeno il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20% del capitale sociale</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342900" indent="-342900" algn="just">
              <a:buFontTx/>
              <a:buChar char="-"/>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erdite effettuate nei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primi tre periodi d’imposta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devono essere cedute per l’intero ammontare;</a:t>
            </a:r>
          </a:p>
          <a:p>
            <a:pPr marL="342900" indent="-342900" algn="just">
              <a:buFontTx/>
              <a:buChar char="-"/>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 società sponsor deve remunerare la start up del vantaggio fiscale (aliquota IRES applicata alle perdite). Il pagamento deve avvenire entro 30 gg dal termine di versamento del saldo </a:t>
            </a:r>
            <a:r>
              <a:rPr lang="it-IT" sz="2000" dirty="0" err="1"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Ires</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relativo al periodo d’imposta per il quale è stata utilizzata la perdita;</a:t>
            </a:r>
          </a:p>
          <a:p>
            <a:pPr marL="342900" indent="-342900" algn="just">
              <a:buFontTx/>
              <a:buChar char="-"/>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essione mediante atto pubblico o scrittura privata autenticata con notifica all’agenzia delle Entrate e </a:t>
            </a:r>
            <a:r>
              <a:rPr lang="it-IT" sz="2000"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deve perfezionarsi entro il termine di presentazione della dichiarazione relativa al periodo d’imposta i cui le perdite vengono utilizzate.</a:t>
            </a:r>
          </a:p>
          <a:p>
            <a:pPr marL="266700" indent="-2667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49</a:t>
            </a:fld>
            <a:endParaRPr lang="it-IT">
              <a:solidFill>
                <a:prstClr val="black">
                  <a:tint val="75000"/>
                </a:prstClr>
              </a:solidFill>
            </a:endParaRPr>
          </a:p>
        </p:txBody>
      </p:sp>
    </p:spTree>
    <p:extLst>
      <p:ext uri="{BB962C8B-B14F-4D97-AF65-F5344CB8AC3E}">
        <p14:creationId xmlns:p14="http://schemas.microsoft.com/office/powerpoint/2010/main" val="2402923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6157" y="1916832"/>
            <a:ext cx="8970645" cy="3724096"/>
          </a:xfrm>
          <a:prstGeom prst="rect">
            <a:avLst/>
          </a:prstGeom>
          <a:noFill/>
        </p:spPr>
        <p:txBody>
          <a:bodyPr wrap="square" rtlCol="0">
            <a:spAutoFit/>
          </a:bodyPr>
          <a:lstStyle/>
          <a:p>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SOCIETA’ PER AZIONI art.2325 cc e seguenti </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Obbligazioni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sociali: i soci rispondono per le obbligazioni sociali limitatamente alla quota di capitale sociale sottoscritta</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698500" indent="-3429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Partecipazione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la partecipazione sociale è rappresentata da azioni. Ogni azione ha uguale valore e conferiscono ai loro possessori uguali diritti.</a:t>
            </a:r>
          </a:p>
          <a:p>
            <a:pPr marL="723900"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 lo statuto lo prevede si possono creare categorie di azioni fornite di diritti diversi. Tutte le azioni appartenenti ad una categoria conferiscono uguali diritti</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723900" algn="just"/>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Amministrazione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gli amministratori possono essere anche non soci.</a:t>
            </a: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5</a:t>
            </a:fld>
            <a:endParaRPr lang="it-IT">
              <a:solidFill>
                <a:prstClr val="black">
                  <a:tint val="75000"/>
                </a:prstClr>
              </a:solidFill>
            </a:endParaRPr>
          </a:p>
        </p:txBody>
      </p:sp>
    </p:spTree>
    <p:extLst>
      <p:ext uri="{BB962C8B-B14F-4D97-AF65-F5344CB8AC3E}">
        <p14:creationId xmlns:p14="http://schemas.microsoft.com/office/powerpoint/2010/main" val="667284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707886"/>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AGEVOLAZIONI PER UNA STARTUP INNOVATIVA</a:t>
            </a:r>
          </a:p>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SRL Ordinaria (così dette deroghe facoltative)</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170020" y="2996952"/>
            <a:ext cx="8796475" cy="1938992"/>
          </a:xfrm>
          <a:prstGeom prst="rect">
            <a:avLst/>
          </a:prstGeom>
          <a:noFill/>
        </p:spPr>
        <p:txBody>
          <a:bodyPr wrap="square" rtlCol="0">
            <a:spAutoFit/>
          </a:bodyPr>
          <a:lstStyle/>
          <a:p>
            <a:pPr marL="266700" indent="-266700" algn="just">
              <a:buFont typeface="Arial" panose="020B0604020202020204" pitchFamily="34" charset="0"/>
              <a:buChar char="•"/>
            </a:pPr>
            <a:endPar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Possibilità di creare categorie di quote di partecipazione fornite di diritti differenti, creazioni di</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7239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Categorie di quote prive di diritto di voto;</a:t>
            </a:r>
          </a:p>
          <a:p>
            <a:pPr marL="7239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Categorie di quote con diritti di voto non proporzionali alla partecipazione. </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asellaDiTesto 7"/>
          <p:cNvSpPr txBox="1"/>
          <p:nvPr/>
        </p:nvSpPr>
        <p:spPr>
          <a:xfrm>
            <a:off x="681395" y="2276872"/>
            <a:ext cx="8057413" cy="1323439"/>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AVVICINANO LA STRUTTURA FINANZIARIA DELLA SRL A QUELLA DELLE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SPA</a:t>
            </a:r>
          </a:p>
          <a:p>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50</a:t>
            </a:fld>
            <a:endParaRPr lang="it-IT">
              <a:solidFill>
                <a:prstClr val="black">
                  <a:tint val="75000"/>
                </a:prstClr>
              </a:solidFill>
            </a:endParaRPr>
          </a:p>
        </p:txBody>
      </p:sp>
    </p:spTree>
    <p:extLst>
      <p:ext uri="{BB962C8B-B14F-4D97-AF65-F5344CB8AC3E}">
        <p14:creationId xmlns:p14="http://schemas.microsoft.com/office/powerpoint/2010/main" val="34358751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9" name="CasellaDiTesto 8"/>
          <p:cNvSpPr txBox="1"/>
          <p:nvPr/>
        </p:nvSpPr>
        <p:spPr>
          <a:xfrm>
            <a:off x="395536" y="1916832"/>
            <a:ext cx="8570959" cy="2246769"/>
          </a:xfrm>
          <a:prstGeom prst="rect">
            <a:avLst/>
          </a:prstGeom>
          <a:noFill/>
        </p:spPr>
        <p:txBody>
          <a:bodyPr wrap="square" rtlCol="0">
            <a:spAutoFit/>
          </a:bodyPr>
          <a:lstStyle/>
          <a:p>
            <a:pPr marL="266700" indent="-266700" algn="just">
              <a:buFont typeface="Arial" panose="020B0604020202020204" pitchFamily="34" charset="0"/>
              <a:buChar char="•"/>
              <a:tabLst>
                <a:tab pos="177800" algn="l"/>
              </a:tabLst>
            </a:pP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Possibilità di creare strumenti finanziari partecipativi (non imputati a capitale) che possono consentire:</a:t>
            </a: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7239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Alla società di ricevere apporti in denaro, di opera o servizi senza dover seguire le regole sui conferimenti;</a:t>
            </a:r>
          </a:p>
          <a:p>
            <a:pPr marL="7239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Ai sottoscrittori di tali strumenti di aver alcuni diritti patrimoniali (per es. il diritto di partecipare agli utili della società) o anche la nomina di un amministratore. (escluso il voto nelle assemblee dei soci) </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Segnaposto numero diapositiva 4"/>
          <p:cNvSpPr>
            <a:spLocks noGrp="1"/>
          </p:cNvSpPr>
          <p:nvPr>
            <p:ph type="sldNum" sz="quarter" idx="12"/>
          </p:nvPr>
        </p:nvSpPr>
        <p:spPr/>
        <p:txBody>
          <a:bodyPr/>
          <a:lstStyle/>
          <a:p>
            <a:fld id="{B31324A0-4534-4A25-BD13-0AC576F63B19}" type="slidenum">
              <a:rPr lang="it-IT" smtClean="0">
                <a:solidFill>
                  <a:prstClr val="black">
                    <a:tint val="75000"/>
                  </a:prstClr>
                </a:solidFill>
              </a:rPr>
              <a:pPr/>
              <a:t>51</a:t>
            </a:fld>
            <a:endParaRPr lang="it-IT">
              <a:solidFill>
                <a:prstClr val="black">
                  <a:tint val="75000"/>
                </a:prstClr>
              </a:solidFill>
            </a:endParaRPr>
          </a:p>
        </p:txBody>
      </p:sp>
    </p:spTree>
    <p:extLst>
      <p:ext uri="{BB962C8B-B14F-4D97-AF65-F5344CB8AC3E}">
        <p14:creationId xmlns:p14="http://schemas.microsoft.com/office/powerpoint/2010/main" val="33784453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7" name="CasellaDiTesto 6"/>
          <p:cNvSpPr txBox="1"/>
          <p:nvPr/>
        </p:nvSpPr>
        <p:spPr>
          <a:xfrm>
            <a:off x="323528" y="1916832"/>
            <a:ext cx="8640960" cy="1631216"/>
          </a:xfrm>
          <a:prstGeom prst="rect">
            <a:avLst/>
          </a:prstGeom>
          <a:noFill/>
        </p:spPr>
        <p:txBody>
          <a:bodyPr wrap="square" rtlCol="0">
            <a:spAutoFit/>
          </a:bodyPr>
          <a:lstStyle/>
          <a:p>
            <a:pPr marL="266700" indent="-266700" algn="just">
              <a:buFont typeface="Arial" panose="020B0604020202020204" pitchFamily="34" charset="0"/>
              <a:buChar char="•"/>
            </a:pP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Possibilità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comprare, vendere ed effettuare altre operazioni sulle proprie partecipazioni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attuazione di piani di incentivazione che prevedono l’assegnazione di quote di partecipazione  a favore di dipendenti , collaboratori o componenti dell’organo amministrativo, prestatori di opera e servizi anche professionali ( deroga all’art.2474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c.c</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9" name="CasellaDiTesto 8"/>
          <p:cNvSpPr txBox="1"/>
          <p:nvPr/>
        </p:nvSpPr>
        <p:spPr>
          <a:xfrm>
            <a:off x="395536" y="3861048"/>
            <a:ext cx="8570959" cy="1015663"/>
          </a:xfrm>
          <a:prstGeom prst="rect">
            <a:avLst/>
          </a:prstGeom>
          <a:noFill/>
        </p:spPr>
        <p:txBody>
          <a:bodyPr wrap="square" rtlCol="0">
            <a:spAutoFit/>
          </a:bodyPr>
          <a:lstStyle/>
          <a:p>
            <a:pPr marL="266700" indent="-266700" algn="just">
              <a:buFont typeface="Arial" panose="020B0604020202020204" pitchFamily="34" charset="0"/>
              <a:buChar char="•"/>
              <a:tabLst>
                <a:tab pos="177800" algn="l"/>
              </a:tabLst>
            </a:pPr>
            <a:r>
              <a:rPr lang="it-IT" sz="2000" b="1" dirty="0" err="1"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Equity</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b="1"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crowdfunding</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266700" algn="just">
              <a:tabLst>
                <a:tab pos="177800" algn="l"/>
              </a:tabLst>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offerta al pubblico di capitale di rischio dedicata alle start up prevede l’impiego di portali di </a:t>
            </a:r>
            <a:r>
              <a:rPr lang="it-IT" sz="2000" dirty="0" err="1"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crowdfunding</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Segnaposto numero diapositiva 4"/>
          <p:cNvSpPr>
            <a:spLocks noGrp="1"/>
          </p:cNvSpPr>
          <p:nvPr>
            <p:ph type="sldNum" sz="quarter" idx="12"/>
          </p:nvPr>
        </p:nvSpPr>
        <p:spPr/>
        <p:txBody>
          <a:bodyPr/>
          <a:lstStyle/>
          <a:p>
            <a:fld id="{B31324A0-4534-4A25-BD13-0AC576F63B19}" type="slidenum">
              <a:rPr lang="it-IT" smtClean="0">
                <a:solidFill>
                  <a:prstClr val="black">
                    <a:tint val="75000"/>
                  </a:prstClr>
                </a:solidFill>
              </a:rPr>
              <a:pPr/>
              <a:t>52</a:t>
            </a:fld>
            <a:endParaRPr lang="it-IT">
              <a:solidFill>
                <a:prstClr val="black">
                  <a:tint val="75000"/>
                </a:prstClr>
              </a:solidFill>
            </a:endParaRPr>
          </a:p>
        </p:txBody>
      </p:sp>
    </p:spTree>
    <p:extLst>
      <p:ext uri="{BB962C8B-B14F-4D97-AF65-F5344CB8AC3E}">
        <p14:creationId xmlns:p14="http://schemas.microsoft.com/office/powerpoint/2010/main" val="31976188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INCENTIVI ALL’INVESTIMENTO</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107504" y="2588358"/>
            <a:ext cx="8796475" cy="3970318"/>
          </a:xfrm>
          <a:prstGeom prst="rect">
            <a:avLst/>
          </a:prstGeom>
          <a:noFill/>
        </p:spPr>
        <p:txBody>
          <a:bodyPr wrap="square" rtlCol="0">
            <a:spAutoFit/>
          </a:bodyPr>
          <a:lstStyle/>
          <a:p>
            <a:pPr marL="266700" indent="-2667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Possono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detrarre dall’imposta lorda il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30%</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delle somme investite nel capitale sociale di una o più start up innovative.</a:t>
            </a:r>
          </a:p>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misura del 30% è stata autorizzata dalla Commissione Europea fino al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31.12.2025</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algn="just"/>
            <a:r>
              <a:rPr lang="it-IT" sz="2000" b="1"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L’innalzamento della soglia al 40% prevista dalla legge di bilancio 2019 </a:t>
            </a:r>
            <a:r>
              <a:rPr lang="it-IT" sz="2000" b="1"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(L.30.12.2018 </a:t>
            </a:r>
            <a:r>
              <a:rPr lang="it-IT" sz="2000" b="1"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n.145 art.1 commi 218-220) non è stata ancora autorizzata dalla commissione europea;</a:t>
            </a:r>
          </a:p>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L’investimento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massimo agevolabile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 ciascun periodo d’imposta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è di 1.000.000 euro. La detrazione se non trova capienza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nell’irpef</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in un determinato periodo d’imposta può essere utilizzata nei successivi periodi ma non oltre il terzo.</a:t>
            </a:r>
          </a:p>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asellaDiTesto 7"/>
          <p:cNvSpPr txBox="1"/>
          <p:nvPr/>
        </p:nvSpPr>
        <p:spPr>
          <a:xfrm>
            <a:off x="240022" y="2054989"/>
            <a:ext cx="8057413"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Soggetti IRPEF:</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53</a:t>
            </a:fld>
            <a:endParaRPr lang="it-IT">
              <a:solidFill>
                <a:prstClr val="black">
                  <a:tint val="75000"/>
                </a:prstClr>
              </a:solidFill>
            </a:endParaRPr>
          </a:p>
        </p:txBody>
      </p:sp>
    </p:spTree>
    <p:extLst>
      <p:ext uri="{BB962C8B-B14F-4D97-AF65-F5344CB8AC3E}">
        <p14:creationId xmlns:p14="http://schemas.microsoft.com/office/powerpoint/2010/main" val="6775022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7" name="CasellaDiTesto 6"/>
          <p:cNvSpPr txBox="1"/>
          <p:nvPr/>
        </p:nvSpPr>
        <p:spPr>
          <a:xfrm>
            <a:off x="107504" y="2316102"/>
            <a:ext cx="8796475" cy="2369880"/>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L’investimento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deve essere mantenuto per almeno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 anni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altrimenti si decade dal beneficio con l’obbligo di restituire quanto detratto maggiorato degli interessi in misura legale;</a:t>
            </a:r>
          </a:p>
          <a:p>
            <a:pPr marL="266700" indent="-2667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il riconoscimento dell’agevolazione è necessario che la start up innovativa non riceva complessivamente più di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15 milioni di euro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investimenti agevolabili negli anni di vigenza del regime agevolativo. </a:t>
            </a:r>
          </a:p>
        </p:txBody>
      </p:sp>
      <p:sp>
        <p:nvSpPr>
          <p:cNvPr id="8" name="CasellaDiTesto 7"/>
          <p:cNvSpPr txBox="1"/>
          <p:nvPr/>
        </p:nvSpPr>
        <p:spPr>
          <a:xfrm>
            <a:off x="233603" y="1556792"/>
            <a:ext cx="8063833"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Soggetti IRPEF:</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11" name="Tabella 10"/>
          <p:cNvGraphicFramePr>
            <a:graphicFrameLocks noGrp="1"/>
          </p:cNvGraphicFramePr>
          <p:nvPr>
            <p:extLst>
              <p:ext uri="{D42A27DB-BD31-4B8C-83A1-F6EECF244321}">
                <p14:modId xmlns:p14="http://schemas.microsoft.com/office/powerpoint/2010/main" val="3164166331"/>
              </p:ext>
            </p:extLst>
          </p:nvPr>
        </p:nvGraphicFramePr>
        <p:xfrm>
          <a:off x="251520" y="5301208"/>
          <a:ext cx="8280920" cy="1402080"/>
        </p:xfrm>
        <a:graphic>
          <a:graphicData uri="http://schemas.openxmlformats.org/drawingml/2006/table">
            <a:tbl>
              <a:tblPr firstRow="1" firstCol="1" bandRow="1"/>
              <a:tblGrid>
                <a:gridCol w="4134711"/>
                <a:gridCol w="4146209"/>
              </a:tblGrid>
              <a:tr h="306034">
                <a:tc>
                  <a:txBody>
                    <a:bodyPr/>
                    <a:lstStyle/>
                    <a:p>
                      <a:pPr>
                        <a:lnSpc>
                          <a:spcPct val="115000"/>
                        </a:lnSpc>
                        <a:spcAft>
                          <a:spcPts val="0"/>
                        </a:spcAft>
                      </a:pPr>
                      <a:r>
                        <a:rPr lang="it-IT" sz="2000" dirty="0">
                          <a:effectLst/>
                          <a:latin typeface="Times New Roman"/>
                          <a:ea typeface="AGaramondPro-Regular"/>
                          <a:cs typeface="Times New Roman"/>
                        </a:rPr>
                        <a:t>Percentuale detrazione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a:effectLst/>
                          <a:latin typeface="Times New Roman"/>
                          <a:ea typeface="AGaramondPro-Regular"/>
                          <a:cs typeface="Times New Roman"/>
                        </a:rPr>
                        <a:t>30%</a:t>
                      </a:r>
                      <a:endParaRPr lang="it-IT"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nSpc>
                          <a:spcPct val="115000"/>
                        </a:lnSpc>
                        <a:spcAft>
                          <a:spcPts val="0"/>
                        </a:spcAft>
                      </a:pPr>
                      <a:r>
                        <a:rPr lang="it-IT" sz="2000" dirty="0">
                          <a:effectLst/>
                          <a:latin typeface="Times New Roman"/>
                          <a:ea typeface="AGaramondPro-Regular"/>
                          <a:cs typeface="Times New Roman"/>
                        </a:rPr>
                        <a:t>Investimento massimo agevolabile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effectLst/>
                          <a:latin typeface="Times New Roman"/>
                          <a:ea typeface="AGaramondPro-Regular"/>
                          <a:cs typeface="Times New Roman"/>
                        </a:rPr>
                        <a:t>1.000.000 euro</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nSpc>
                          <a:spcPct val="115000"/>
                        </a:lnSpc>
                        <a:spcAft>
                          <a:spcPts val="0"/>
                        </a:spcAft>
                      </a:pPr>
                      <a:r>
                        <a:rPr lang="it-IT" sz="2000">
                          <a:effectLst/>
                          <a:latin typeface="Times New Roman"/>
                          <a:ea typeface="AGaramondPro-Regular"/>
                          <a:cs typeface="Times New Roman"/>
                        </a:rPr>
                        <a:t>Risparmio d’imposta massimo </a:t>
                      </a:r>
                      <a:endParaRPr lang="it-IT"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effectLst/>
                          <a:latin typeface="Times New Roman"/>
                          <a:ea typeface="AGaramondPro-Regular"/>
                          <a:cs typeface="Times New Roman"/>
                        </a:rPr>
                        <a:t>300.000 euro ( 30% di 1.000.000)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nSpc>
                          <a:spcPct val="115000"/>
                        </a:lnSpc>
                        <a:spcAft>
                          <a:spcPts val="0"/>
                        </a:spcAft>
                      </a:pPr>
                      <a:r>
                        <a:rPr lang="it-IT" sz="2000">
                          <a:effectLst/>
                          <a:latin typeface="Times New Roman"/>
                          <a:ea typeface="AGaramondPro-Regular"/>
                          <a:cs typeface="Times New Roman"/>
                        </a:rPr>
                        <a:t>Risparmio fiscale/investimento</a:t>
                      </a:r>
                      <a:endParaRPr lang="it-IT"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effectLst/>
                          <a:latin typeface="Times New Roman"/>
                          <a:ea typeface="AGaramondPro-Regular"/>
                          <a:cs typeface="Times New Roman"/>
                        </a:rPr>
                        <a:t>30%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CasellaDiTesto 11"/>
          <p:cNvSpPr txBox="1"/>
          <p:nvPr/>
        </p:nvSpPr>
        <p:spPr>
          <a:xfrm>
            <a:off x="233603" y="4685074"/>
            <a:ext cx="8057413"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Soggetti IRPEF tabella riassuntiva:</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Segnaposto numero diapositiva 4"/>
          <p:cNvSpPr>
            <a:spLocks noGrp="1"/>
          </p:cNvSpPr>
          <p:nvPr>
            <p:ph type="sldNum" sz="quarter" idx="12"/>
          </p:nvPr>
        </p:nvSpPr>
        <p:spPr/>
        <p:txBody>
          <a:bodyPr/>
          <a:lstStyle/>
          <a:p>
            <a:fld id="{B31324A0-4534-4A25-BD13-0AC576F63B19}" type="slidenum">
              <a:rPr lang="it-IT" smtClean="0">
                <a:solidFill>
                  <a:prstClr val="black">
                    <a:tint val="75000"/>
                  </a:prstClr>
                </a:solidFill>
              </a:rPr>
              <a:pPr/>
              <a:t>54</a:t>
            </a:fld>
            <a:endParaRPr lang="it-IT">
              <a:solidFill>
                <a:prstClr val="black">
                  <a:tint val="75000"/>
                </a:prstClr>
              </a:solidFill>
            </a:endParaRPr>
          </a:p>
        </p:txBody>
      </p:sp>
    </p:spTree>
    <p:extLst>
      <p:ext uri="{BB962C8B-B14F-4D97-AF65-F5344CB8AC3E}">
        <p14:creationId xmlns:p14="http://schemas.microsoft.com/office/powerpoint/2010/main" val="6334234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INCENTIVI ALL’INVESTIMENTO</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107503" y="2316102"/>
            <a:ext cx="8796475" cy="3539430"/>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Possono dedurre dal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proprio reddito complessivo il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30%</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delle somme investite nel capitale sociale di una o più start up innovative</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342900" indent="-342900">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55600"/>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misura del 30% è stata autorizzata dalla Commissione Europea fino al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31.12.2025.</a:t>
            </a:r>
          </a:p>
          <a:p>
            <a:pPr marL="355600"/>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55600"/>
            <a:r>
              <a:rPr lang="it-IT" sz="2000" b="1"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nuova detrazione prevista nella Legge di bilancio 2019 pari al 50% di deduzione se viene acquistato l’intero capitale sociale, non è stata ancora approvata dalla Commissione </a:t>
            </a:r>
            <a:r>
              <a:rPr lang="it-IT" sz="2000" b="1"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Europea.</a:t>
            </a:r>
          </a:p>
          <a:p>
            <a:pPr marL="355600"/>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L’investimento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massimo agevolabile per </a:t>
            </a:r>
            <a:r>
              <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ciascun periodo d’imposta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è di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1.800.000</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euro</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8" name="CasellaDiTesto 7"/>
          <p:cNvSpPr txBox="1"/>
          <p:nvPr/>
        </p:nvSpPr>
        <p:spPr>
          <a:xfrm>
            <a:off x="240022" y="2054989"/>
            <a:ext cx="8057413"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Soggetti IRES:</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55</a:t>
            </a:fld>
            <a:endParaRPr lang="it-IT">
              <a:solidFill>
                <a:prstClr val="black">
                  <a:tint val="75000"/>
                </a:prstClr>
              </a:solidFill>
            </a:endParaRPr>
          </a:p>
        </p:txBody>
      </p:sp>
    </p:spTree>
    <p:extLst>
      <p:ext uri="{BB962C8B-B14F-4D97-AF65-F5344CB8AC3E}">
        <p14:creationId xmlns:p14="http://schemas.microsoft.com/office/powerpoint/2010/main" val="26328584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7" name="CasellaDiTesto 6"/>
          <p:cNvSpPr txBox="1"/>
          <p:nvPr/>
        </p:nvSpPr>
        <p:spPr>
          <a:xfrm>
            <a:off x="107504" y="2316102"/>
            <a:ext cx="8796475" cy="4216539"/>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Qualora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deduzione non trovi capienza nel reddito imponibile, l’eccedenza è utilizzabile nei periodi d’imposta successivi,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ma non oltre il terzo. </a:t>
            </a:r>
            <a:endPar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le società che partecipano al consolidato, la deduzione che non trova capienza nel reddito delle singole società può essere scomputata dal reddito complessivo di gruppo e l’eventuale eccedenza può essere utilizzata dalle singole società nei periodi d’imposta successivi ma non oltre il terzo;</a:t>
            </a:r>
          </a:p>
          <a:p>
            <a:pPr marL="266700" indent="-2667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L’investimento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deve essere mantenuto per almeno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 anni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altrimenti si decade dal beneficio con l’obbligo di restituire quanto detratto maggiorato degli interessi in misura legale;</a:t>
            </a:r>
          </a:p>
        </p:txBody>
      </p:sp>
      <p:sp>
        <p:nvSpPr>
          <p:cNvPr id="8" name="CasellaDiTesto 7"/>
          <p:cNvSpPr txBox="1"/>
          <p:nvPr/>
        </p:nvSpPr>
        <p:spPr>
          <a:xfrm>
            <a:off x="323528" y="1716777"/>
            <a:ext cx="7973907"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Soggetti IRES:</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Segnaposto numero diapositiva 4"/>
          <p:cNvSpPr>
            <a:spLocks noGrp="1"/>
          </p:cNvSpPr>
          <p:nvPr>
            <p:ph type="sldNum" sz="quarter" idx="12"/>
          </p:nvPr>
        </p:nvSpPr>
        <p:spPr/>
        <p:txBody>
          <a:bodyPr/>
          <a:lstStyle/>
          <a:p>
            <a:fld id="{B31324A0-4534-4A25-BD13-0AC576F63B19}" type="slidenum">
              <a:rPr lang="it-IT" smtClean="0">
                <a:solidFill>
                  <a:prstClr val="black">
                    <a:tint val="75000"/>
                  </a:prstClr>
                </a:solidFill>
              </a:rPr>
              <a:pPr/>
              <a:t>56</a:t>
            </a:fld>
            <a:endParaRPr lang="it-IT">
              <a:solidFill>
                <a:prstClr val="black">
                  <a:tint val="75000"/>
                </a:prstClr>
              </a:solidFill>
            </a:endParaRPr>
          </a:p>
        </p:txBody>
      </p:sp>
    </p:spTree>
    <p:extLst>
      <p:ext uri="{BB962C8B-B14F-4D97-AF65-F5344CB8AC3E}">
        <p14:creationId xmlns:p14="http://schemas.microsoft.com/office/powerpoint/2010/main" val="5974785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7" name="CasellaDiTesto 6"/>
          <p:cNvSpPr txBox="1"/>
          <p:nvPr/>
        </p:nvSpPr>
        <p:spPr>
          <a:xfrm>
            <a:off x="240022" y="1716778"/>
            <a:ext cx="8650389" cy="1138773"/>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il riconoscimento dell’agevolazione è necessario che la start up innovativa non riceva </a:t>
            </a:r>
            <a:r>
              <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complessivamente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più di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15 milioni di euro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investimenti agevolabili negli anni di vigenza del regime agevolativo. </a:t>
            </a:r>
          </a:p>
        </p:txBody>
      </p:sp>
      <p:graphicFrame>
        <p:nvGraphicFramePr>
          <p:cNvPr id="11" name="Tabella 10"/>
          <p:cNvGraphicFramePr>
            <a:graphicFrameLocks noGrp="1"/>
          </p:cNvGraphicFramePr>
          <p:nvPr>
            <p:extLst>
              <p:ext uri="{D42A27DB-BD31-4B8C-83A1-F6EECF244321}">
                <p14:modId xmlns:p14="http://schemas.microsoft.com/office/powerpoint/2010/main" val="338549983"/>
              </p:ext>
            </p:extLst>
          </p:nvPr>
        </p:nvGraphicFramePr>
        <p:xfrm>
          <a:off x="240022" y="4293096"/>
          <a:ext cx="8508442" cy="1402080"/>
        </p:xfrm>
        <a:graphic>
          <a:graphicData uri="http://schemas.openxmlformats.org/drawingml/2006/table">
            <a:tbl>
              <a:tblPr firstRow="1" firstCol="1" bandRow="1"/>
              <a:tblGrid>
                <a:gridCol w="4254221"/>
                <a:gridCol w="4254221"/>
              </a:tblGrid>
              <a:tr h="306034">
                <a:tc>
                  <a:txBody>
                    <a:bodyPr/>
                    <a:lstStyle/>
                    <a:p>
                      <a:pPr>
                        <a:lnSpc>
                          <a:spcPct val="115000"/>
                        </a:lnSpc>
                        <a:spcAft>
                          <a:spcPts val="0"/>
                        </a:spcAft>
                      </a:pPr>
                      <a:r>
                        <a:rPr lang="it-IT" sz="2000" dirty="0" smtClean="0">
                          <a:effectLst/>
                          <a:latin typeface="Times New Roman"/>
                          <a:ea typeface="AGaramondPro-Regular"/>
                          <a:cs typeface="Times New Roman"/>
                        </a:rPr>
                        <a:t>Percentuale deduzione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a:effectLst/>
                          <a:latin typeface="Times New Roman"/>
                          <a:ea typeface="AGaramondPro-Regular"/>
                          <a:cs typeface="Times New Roman"/>
                        </a:rPr>
                        <a:t>30%</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nSpc>
                          <a:spcPct val="115000"/>
                        </a:lnSpc>
                        <a:spcAft>
                          <a:spcPts val="0"/>
                        </a:spcAft>
                      </a:pPr>
                      <a:r>
                        <a:rPr lang="it-IT" sz="2000" dirty="0">
                          <a:effectLst/>
                          <a:latin typeface="Times New Roman"/>
                          <a:ea typeface="AGaramondPro-Regular"/>
                          <a:cs typeface="Times New Roman"/>
                        </a:rPr>
                        <a:t>Investimento massimo agevolabile</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smtClean="0">
                          <a:effectLst/>
                          <a:latin typeface="Times New Roman"/>
                          <a:ea typeface="AGaramondPro-Regular"/>
                          <a:cs typeface="Times New Roman"/>
                        </a:rPr>
                        <a:t>1.800.000 </a:t>
                      </a:r>
                      <a:r>
                        <a:rPr lang="it-IT" sz="2000" dirty="0">
                          <a:effectLst/>
                          <a:latin typeface="Times New Roman"/>
                          <a:ea typeface="AGaramondPro-Regular"/>
                          <a:cs typeface="Times New Roman"/>
                        </a:rPr>
                        <a:t>euro</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nSpc>
                          <a:spcPct val="115000"/>
                        </a:lnSpc>
                        <a:spcAft>
                          <a:spcPts val="0"/>
                        </a:spcAft>
                      </a:pPr>
                      <a:r>
                        <a:rPr lang="it-IT" sz="2000">
                          <a:effectLst/>
                          <a:latin typeface="Times New Roman"/>
                          <a:ea typeface="AGaramondPro-Regular"/>
                          <a:cs typeface="Times New Roman"/>
                        </a:rPr>
                        <a:t>Risparmio d’imposta massimo </a:t>
                      </a:r>
                      <a:endParaRPr lang="it-IT"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smtClean="0">
                          <a:effectLst/>
                          <a:latin typeface="Times New Roman"/>
                          <a:ea typeface="AGaramondPro-Regular"/>
                          <a:cs typeface="Times New Roman"/>
                        </a:rPr>
                        <a:t>129.600 </a:t>
                      </a:r>
                      <a:r>
                        <a:rPr lang="it-IT" sz="2000" dirty="0">
                          <a:effectLst/>
                          <a:latin typeface="Times New Roman"/>
                          <a:ea typeface="AGaramondPro-Regular"/>
                          <a:cs typeface="Times New Roman"/>
                        </a:rPr>
                        <a:t>euro ( 30% </a:t>
                      </a:r>
                      <a:r>
                        <a:rPr lang="it-IT" sz="2000" dirty="0" smtClean="0">
                          <a:effectLst/>
                          <a:latin typeface="Times New Roman"/>
                          <a:ea typeface="AGaramondPro-Regular"/>
                          <a:cs typeface="Times New Roman"/>
                        </a:rPr>
                        <a:t>X 1.800.000x24%)</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nSpc>
                          <a:spcPct val="115000"/>
                        </a:lnSpc>
                        <a:spcAft>
                          <a:spcPts val="0"/>
                        </a:spcAft>
                      </a:pPr>
                      <a:r>
                        <a:rPr lang="it-IT" sz="2000" dirty="0">
                          <a:effectLst/>
                          <a:latin typeface="Times New Roman"/>
                          <a:ea typeface="AGaramondPro-Regular"/>
                          <a:cs typeface="Times New Roman"/>
                        </a:rPr>
                        <a:t>Risparmio fiscale/investimento</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2000" dirty="0" smtClean="0">
                          <a:effectLst/>
                          <a:latin typeface="Times New Roman"/>
                          <a:ea typeface="AGaramondPro-Regular"/>
                          <a:cs typeface="Times New Roman"/>
                        </a:rPr>
                        <a:t>7,2%</a:t>
                      </a:r>
                      <a:endParaRPr lang="it-IT"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CasellaDiTesto 11"/>
          <p:cNvSpPr txBox="1"/>
          <p:nvPr/>
        </p:nvSpPr>
        <p:spPr>
          <a:xfrm>
            <a:off x="240022" y="3501008"/>
            <a:ext cx="8050994" cy="400110"/>
          </a:xfrm>
          <a:prstGeom prst="rect">
            <a:avLst/>
          </a:prstGeom>
          <a:noFill/>
        </p:spPr>
        <p:txBody>
          <a:bodyPr wrap="square" rtlCol="0">
            <a:spAutoFit/>
          </a:bodyPr>
          <a:lstStyle/>
          <a:p>
            <a:r>
              <a:rPr lang="it-IT" sz="200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Soggetti IRES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tabella riassuntiva:</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Segnaposto numero diapositiva 4"/>
          <p:cNvSpPr>
            <a:spLocks noGrp="1"/>
          </p:cNvSpPr>
          <p:nvPr>
            <p:ph type="sldNum" sz="quarter" idx="12"/>
          </p:nvPr>
        </p:nvSpPr>
        <p:spPr/>
        <p:txBody>
          <a:bodyPr/>
          <a:lstStyle/>
          <a:p>
            <a:fld id="{B31324A0-4534-4A25-BD13-0AC576F63B19}" type="slidenum">
              <a:rPr lang="it-IT" smtClean="0">
                <a:solidFill>
                  <a:prstClr val="black">
                    <a:tint val="75000"/>
                  </a:prstClr>
                </a:solidFill>
              </a:rPr>
              <a:pPr/>
              <a:t>57</a:t>
            </a:fld>
            <a:endParaRPr lang="it-IT">
              <a:solidFill>
                <a:prstClr val="black">
                  <a:tint val="75000"/>
                </a:prstClr>
              </a:solidFill>
            </a:endParaRPr>
          </a:p>
        </p:txBody>
      </p:sp>
    </p:spTree>
    <p:extLst>
      <p:ext uri="{BB962C8B-B14F-4D97-AF65-F5344CB8AC3E}">
        <p14:creationId xmlns:p14="http://schemas.microsoft.com/office/powerpoint/2010/main" val="355081834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INCENTIVI ALL’INVESTIMENTO</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49173" y="2539350"/>
            <a:ext cx="8796475" cy="2062103"/>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soggetti che sono a loro volta start up innovative;</a:t>
            </a:r>
          </a:p>
          <a:p>
            <a:pPr marL="266700" indent="-2667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Gli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organismi di investimento collettivi del risparmio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Oicr</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e le società di capitali che investono prevalentemente in start up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innovative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342900" indent="-342900" algn="just">
              <a:buFont typeface="Arial" panose="020B0604020202020204" pitchFamily="34" charset="0"/>
              <a:buChar char="•"/>
            </a:pP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Gli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incubatori certificati</a:t>
            </a:r>
          </a:p>
        </p:txBody>
      </p:sp>
      <p:sp>
        <p:nvSpPr>
          <p:cNvPr id="8" name="CasellaDiTesto 7"/>
          <p:cNvSpPr txBox="1"/>
          <p:nvPr/>
        </p:nvSpPr>
        <p:spPr>
          <a:xfrm>
            <a:off x="240022" y="2054989"/>
            <a:ext cx="8057413"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Soggetti IRES ESCLUSI:</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 name="CasellaDiTesto 9"/>
          <p:cNvSpPr txBox="1"/>
          <p:nvPr/>
        </p:nvSpPr>
        <p:spPr>
          <a:xfrm>
            <a:off x="240022" y="5085184"/>
            <a:ext cx="8605626" cy="1015663"/>
          </a:xfrm>
          <a:prstGeom prst="rect">
            <a:avLst/>
          </a:prstGeom>
          <a:noFill/>
        </p:spPr>
        <p:txBody>
          <a:bodyPr wrap="square" rtlCol="0">
            <a:spAutoFit/>
          </a:bodyPr>
          <a:lstStyle/>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Tali esclusioni vogliono evitare il meccanismo delle “detassazioni a catena”. Altrimenti a fronte di un unico apporto ci sarebbero più agevolazioni.</a:t>
            </a: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58</a:t>
            </a:fld>
            <a:endParaRPr lang="it-IT">
              <a:solidFill>
                <a:prstClr val="black">
                  <a:tint val="75000"/>
                </a:prstClr>
              </a:solidFill>
            </a:endParaRPr>
          </a:p>
        </p:txBody>
      </p:sp>
    </p:spTree>
    <p:extLst>
      <p:ext uri="{BB962C8B-B14F-4D97-AF65-F5344CB8AC3E}">
        <p14:creationId xmlns:p14="http://schemas.microsoft.com/office/powerpoint/2010/main" val="34406813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INCENTIVI ALL’INVESTIMENTO</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49173" y="2539350"/>
            <a:ext cx="8796475" cy="2985433"/>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Investimenti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diretti;</a:t>
            </a:r>
          </a:p>
          <a:p>
            <a:pPr marL="266700" indent="-2667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Investimenti Indiretti:</a:t>
            </a:r>
          </a:p>
          <a:p>
            <a:pPr marL="342900" indent="-342900" algn="just">
              <a:buFont typeface="Arial" panose="020B0604020202020204" pitchFamily="34" charset="0"/>
              <a:buChar char="•"/>
            </a:pP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7239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OICR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(organismi di investimento collettivo del risparmio) che investono prevalentemente in Start Up  ( investimenti ≥70% in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startup)</a:t>
            </a:r>
          </a:p>
          <a:p>
            <a:pPr marL="723900" indent="-457200" algn="just">
              <a:buFont typeface="+mj-lt"/>
              <a:buAutoNum type="arabicPeriod"/>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7239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capitali che investono prevalentemente in Start Up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(investimenti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≥70% in start up</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asellaDiTesto 7"/>
          <p:cNvSpPr txBox="1"/>
          <p:nvPr/>
        </p:nvSpPr>
        <p:spPr>
          <a:xfrm>
            <a:off x="240022" y="2054989"/>
            <a:ext cx="8057413" cy="400110"/>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Investimenti agevolabili ai fini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IRPEF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 IRES:</a:t>
            </a: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59</a:t>
            </a:fld>
            <a:endParaRPr lang="it-IT">
              <a:solidFill>
                <a:prstClr val="black">
                  <a:tint val="75000"/>
                </a:prstClr>
              </a:solidFill>
            </a:endParaRPr>
          </a:p>
        </p:txBody>
      </p:sp>
    </p:spTree>
    <p:extLst>
      <p:ext uri="{BB962C8B-B14F-4D97-AF65-F5344CB8AC3E}">
        <p14:creationId xmlns:p14="http://schemas.microsoft.com/office/powerpoint/2010/main" val="3245685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6157" y="1916832"/>
            <a:ext cx="8970645" cy="3847207"/>
          </a:xfrm>
          <a:prstGeom prst="rect">
            <a:avLst/>
          </a:prstGeom>
          <a:noFill/>
        </p:spPr>
        <p:txBody>
          <a:bodyPr wrap="square" rtlCol="0">
            <a:spAutoFit/>
          </a:bodyPr>
          <a:lstStyle/>
          <a:p>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SOCIETA’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ACCOMANDITA PER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AZIONI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art.2452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cc e seguenti </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costitutivo: ATTO PUBBLICO</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698500" indent="-3429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Capitale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sociale:≥ euro 50.000,00</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698500" indent="-3429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Conferimenti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698500" indent="-3429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168400" indent="-457200" algn="just">
              <a:buFontTx/>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Denaro</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al momento della costituzione deve essere versato c/o una banca almeno il 25% dei conferimenti </a:t>
            </a:r>
            <a:r>
              <a:rPr lang="it-IT" sz="200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a:t>
            </a:r>
            <a:r>
              <a:rPr lang="it-IT" sz="200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denaro;</a:t>
            </a: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812800" indent="-457200" algn="just">
              <a:buFontTx/>
              <a:buAutoNum type="arabicPeriod"/>
            </a:pPr>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168400" indent="-457200" algn="just">
              <a:buFontTx/>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Beni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natura e crediti: chi conferisce beni in natura e/o crediti deve presentare una relazione giurata di un esperto ,nominato dal tribunale, che attesti il valore dei beni e dei crediti.</a:t>
            </a: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6</a:t>
            </a:fld>
            <a:endParaRPr lang="it-IT">
              <a:solidFill>
                <a:prstClr val="black">
                  <a:tint val="75000"/>
                </a:prstClr>
              </a:solidFill>
            </a:endParaRPr>
          </a:p>
        </p:txBody>
      </p:sp>
    </p:spTree>
    <p:extLst>
      <p:ext uri="{BB962C8B-B14F-4D97-AF65-F5344CB8AC3E}">
        <p14:creationId xmlns:p14="http://schemas.microsoft.com/office/powerpoint/2010/main" val="32718671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INCENTIVI ALL’INVESTIMENTO</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49173" y="2539350"/>
            <a:ext cx="8796475" cy="1446550"/>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Denaro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capitale sociale o fondo sovrapprezzo azioni , NO investimenti a fondo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perduto;</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sede di costituzione o aumento di capitale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sociale.</a:t>
            </a:r>
          </a:p>
        </p:txBody>
      </p:sp>
      <p:sp>
        <p:nvSpPr>
          <p:cNvPr id="8" name="CasellaDiTesto 7"/>
          <p:cNvSpPr txBox="1"/>
          <p:nvPr/>
        </p:nvSpPr>
        <p:spPr>
          <a:xfrm>
            <a:off x="240022" y="2054989"/>
            <a:ext cx="8057413" cy="400110"/>
          </a:xfrm>
          <a:prstGeom prst="rect">
            <a:avLst/>
          </a:prstGeom>
          <a:noFill/>
        </p:spPr>
        <p:txBody>
          <a:bodyPr wrap="square" rtlCol="0">
            <a:spAutoFit/>
          </a:bodyPr>
          <a:lstStyle/>
          <a:p>
            <a:r>
              <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Tipologia di </a:t>
            </a:r>
            <a:r>
              <a:rPr lang="it-IT" sz="2000"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Investimenti</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60</a:t>
            </a:fld>
            <a:endParaRPr lang="it-IT">
              <a:solidFill>
                <a:prstClr val="black">
                  <a:tint val="75000"/>
                </a:prstClr>
              </a:solidFill>
            </a:endParaRPr>
          </a:p>
        </p:txBody>
      </p:sp>
    </p:spTree>
    <p:extLst>
      <p:ext uri="{BB962C8B-B14F-4D97-AF65-F5344CB8AC3E}">
        <p14:creationId xmlns:p14="http://schemas.microsoft.com/office/powerpoint/2010/main" val="22820714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7" name="CasellaDiTesto 6"/>
          <p:cNvSpPr txBox="1"/>
          <p:nvPr/>
        </p:nvSpPr>
        <p:spPr>
          <a:xfrm>
            <a:off x="0" y="2539350"/>
            <a:ext cx="8845648" cy="2246769"/>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imprese che operano nel settore delle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costruzioni navali, dell’acciaio e del carbone;</a:t>
            </a:r>
          </a:p>
          <a:p>
            <a:pPr marL="342900" indent="-3429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imprese che sono in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difficoltà finanziaria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secondo la normativa comunitaria vigente.</a:t>
            </a:r>
          </a:p>
        </p:txBody>
      </p:sp>
      <p:sp>
        <p:nvSpPr>
          <p:cNvPr id="8" name="CasellaDiTesto 7"/>
          <p:cNvSpPr txBox="1"/>
          <p:nvPr/>
        </p:nvSpPr>
        <p:spPr>
          <a:xfrm>
            <a:off x="207270" y="2118176"/>
            <a:ext cx="8057413" cy="400110"/>
          </a:xfrm>
          <a:prstGeom prst="rect">
            <a:avLst/>
          </a:prstGeom>
          <a:noFill/>
        </p:spPr>
        <p:txBody>
          <a:bodyPr wrap="square" rtlCol="0">
            <a:spAutoFit/>
          </a:bodyPr>
          <a:lstStyle/>
          <a:p>
            <a:r>
              <a:rPr lang="it-IT" sz="2000"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INVENSTIMENTI</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NON AGEVOLABILI:</a:t>
            </a:r>
            <a:endPar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61</a:t>
            </a:fld>
            <a:endParaRPr lang="it-IT">
              <a:solidFill>
                <a:prstClr val="black">
                  <a:tint val="75000"/>
                </a:prstClr>
              </a:solidFill>
            </a:endParaRPr>
          </a:p>
        </p:txBody>
      </p:sp>
    </p:spTree>
    <p:extLst>
      <p:ext uri="{BB962C8B-B14F-4D97-AF65-F5344CB8AC3E}">
        <p14:creationId xmlns:p14="http://schemas.microsoft.com/office/powerpoint/2010/main" val="348463501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INCENTIVI ALL’INVESTIMENTO</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49173" y="2924944"/>
            <a:ext cx="8796475" cy="3293209"/>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Sono agevolabili solo a determinate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condizioni cumulative:</a:t>
            </a:r>
          </a:p>
          <a:p>
            <a:pPr marL="342900" indent="-3429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Importo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totale degli investimenti agevolabili ≤ 15 milioni di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euro;</a:t>
            </a:r>
          </a:p>
          <a:p>
            <a:pPr marL="342900" indent="-3429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possibilità di investimenti ulteriori è prevista dal piano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aziendale;</a:t>
            </a:r>
          </a:p>
          <a:p>
            <a:pPr marL="342900" indent="-3429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start up innovativa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non è collegata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 un’altra impresa diversa dall’intermediario finanziario o dall’investitore privato indipendente che effettua l’investimento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 meno che non conservi i requisiti di PMI (gruppo di imprese con dipendenti ⋖ 250 e fatturato ⋖ 50 milioni di euro.</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asellaDiTesto 7"/>
          <p:cNvSpPr txBox="1"/>
          <p:nvPr/>
        </p:nvSpPr>
        <p:spPr>
          <a:xfrm>
            <a:off x="240022" y="2054989"/>
            <a:ext cx="8057413" cy="707886"/>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INVESTIMENTI EFFETTUATI DA SOGGETTI CHE GIA’ DETENGONO PARTECIPAZIONI IN START UP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INNOVATIVE</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62</a:t>
            </a:fld>
            <a:endParaRPr lang="it-IT">
              <a:solidFill>
                <a:prstClr val="black">
                  <a:tint val="75000"/>
                </a:prstClr>
              </a:solidFill>
            </a:endParaRPr>
          </a:p>
        </p:txBody>
      </p:sp>
    </p:spTree>
    <p:extLst>
      <p:ext uri="{BB962C8B-B14F-4D97-AF65-F5344CB8AC3E}">
        <p14:creationId xmlns:p14="http://schemas.microsoft.com/office/powerpoint/2010/main" val="330413434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INCENTIVI ALL’INVESTIMENTO</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323528" y="2924944"/>
            <a:ext cx="8522120" cy="2062103"/>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start up non può ricevere complessivamente più di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15 milioni di euro di investimenti fiscalmente agevolabili negli anni di vigenza </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 </a:t>
            </a:r>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regime agevolativo</a:t>
            </a:r>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 viene superato tale limite, l’agevolazione fiscale non si applica all’eccedenza.</a:t>
            </a:r>
          </a:p>
        </p:txBody>
      </p:sp>
      <p:sp>
        <p:nvSpPr>
          <p:cNvPr id="8" name="CasellaDiTesto 7"/>
          <p:cNvSpPr txBox="1"/>
          <p:nvPr/>
        </p:nvSpPr>
        <p:spPr>
          <a:xfrm>
            <a:off x="240022" y="2054989"/>
            <a:ext cx="8057413" cy="400110"/>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LIMITE AI CONFERIMENTI AGEVOLABILI</a:t>
            </a: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63</a:t>
            </a:fld>
            <a:endParaRPr lang="it-IT">
              <a:solidFill>
                <a:prstClr val="black">
                  <a:tint val="75000"/>
                </a:prstClr>
              </a:solidFill>
            </a:endParaRPr>
          </a:p>
        </p:txBody>
      </p:sp>
    </p:spTree>
    <p:extLst>
      <p:ext uri="{BB962C8B-B14F-4D97-AF65-F5344CB8AC3E}">
        <p14:creationId xmlns:p14="http://schemas.microsoft.com/office/powerpoint/2010/main" val="388484178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INCENTIVI ALL’INVESTIMENTO</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323528" y="2564904"/>
            <a:ext cx="8522120" cy="4216539"/>
          </a:xfrm>
          <a:prstGeom prst="rect">
            <a:avLst/>
          </a:prstGeom>
          <a:noFill/>
        </p:spPr>
        <p:txBody>
          <a:bodyPr wrap="square" rtlCol="0">
            <a:spAutoFit/>
          </a:bodyPr>
          <a:lstStyle/>
          <a:p>
            <a:pPr marL="266700" indent="-266700" algn="just">
              <a:buFont typeface="Arial" panose="020B0604020202020204" pitchFamily="34" charset="0"/>
              <a:buChar char="•"/>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 soggetti Irpef ed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Ires</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devono avere:</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Certificazione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della start up che attesti che ha ricevuto un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ammontare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complessivo di conferimenti agevolabili ≤15 milioni di euro e l’entità dell’investimento effettuato dall’investitore nel periodo d’imposta;</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Copia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 piano di investimento ( business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plan</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della start up innovativa.</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 l’investimento viene effettuato in </a:t>
            </a:r>
            <a:r>
              <a:rPr lang="it-IT" sz="20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Oicr</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o in altre società, tali soggetti rilasciano una certificazione in cui attestano che il 70% dei loro investimenti viene effettuato in start up innovative, e certificano l’entità dell’investimento.</a:t>
            </a:r>
          </a:p>
        </p:txBody>
      </p:sp>
      <p:sp>
        <p:nvSpPr>
          <p:cNvPr id="8" name="CasellaDiTesto 7"/>
          <p:cNvSpPr txBox="1"/>
          <p:nvPr/>
        </p:nvSpPr>
        <p:spPr>
          <a:xfrm>
            <a:off x="240022" y="2054989"/>
            <a:ext cx="8057413" cy="400110"/>
          </a:xfrm>
          <a:prstGeom prst="rect">
            <a:avLst/>
          </a:prstGeom>
          <a:noFill/>
        </p:spPr>
        <p:txBody>
          <a:bodyPr wrap="square" rtlCol="0">
            <a:spAutoFit/>
          </a:bodyPr>
          <a:lstStyle/>
          <a:p>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DOCUMENTI DA CONSERVARE PER LE AGEVOLAZIONI FISCALI</a:t>
            </a: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64</a:t>
            </a:fld>
            <a:endParaRPr lang="it-IT">
              <a:solidFill>
                <a:prstClr val="black">
                  <a:tint val="75000"/>
                </a:prstClr>
              </a:solidFill>
            </a:endParaRPr>
          </a:p>
        </p:txBody>
      </p:sp>
    </p:spTree>
    <p:extLst>
      <p:ext uri="{BB962C8B-B14F-4D97-AF65-F5344CB8AC3E}">
        <p14:creationId xmlns:p14="http://schemas.microsoft.com/office/powerpoint/2010/main" val="280964108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DECADENZA AGEVOLAZIONI FISCALI</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307198" y="2204864"/>
            <a:ext cx="8522120" cy="3785652"/>
          </a:xfrm>
          <a:prstGeom prst="rect">
            <a:avLst/>
          </a:prstGeom>
          <a:noFill/>
        </p:spPr>
        <p:txBody>
          <a:bodyPr wrap="square" rtlCol="0">
            <a:spAutoFit/>
          </a:bodyPr>
          <a:lstStyle/>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L’investitore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decade se entro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 anni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dall’effettuazione dell’investimento si verifica:</a:t>
            </a: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Cessione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anche parziale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 titolo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oneroso ( non opera per cessione gratuita e per </a:t>
            </a:r>
            <a:r>
              <a:rPr lang="it-IT" sz="2000" i="1" dirty="0" err="1"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mortis</a:t>
            </a:r>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causa</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della partecipazione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agevolata;</a:t>
            </a:r>
          </a:p>
          <a:p>
            <a:pPr marL="342900" indent="-3429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Riduzione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 capitale sociale, nonché la ripartizione di riserve o fondi costituiti con sovrapprezzo azioni o quote delle start up o delle società che investono prevalentemente in start up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innovative;</a:t>
            </a:r>
          </a:p>
          <a:p>
            <a:pPr marL="342900" indent="-3429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Recesso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 l’esclusione degli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investitori;</a:t>
            </a:r>
          </a:p>
          <a:p>
            <a:pPr marL="342900" indent="-3429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65</a:t>
            </a:fld>
            <a:endParaRPr lang="it-IT">
              <a:solidFill>
                <a:prstClr val="black">
                  <a:tint val="75000"/>
                </a:prstClr>
              </a:solidFill>
            </a:endParaRPr>
          </a:p>
        </p:txBody>
      </p:sp>
    </p:spTree>
    <p:extLst>
      <p:ext uri="{BB962C8B-B14F-4D97-AF65-F5344CB8AC3E}">
        <p14:creationId xmlns:p14="http://schemas.microsoft.com/office/powerpoint/2010/main" val="80119477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107504" y="1516722"/>
            <a:ext cx="8921509" cy="400110"/>
          </a:xfrm>
          <a:prstGeom prst="rect">
            <a:avLst/>
          </a:prstGeom>
          <a:noFill/>
        </p:spPr>
        <p:txBody>
          <a:bodyPr wrap="square" rtlCol="0">
            <a:spAutoFit/>
          </a:bodyPr>
          <a:lstStyle/>
          <a:p>
            <a:r>
              <a:rPr lang="it-IT" sz="2000" b="1"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DECADENZA AGEVOLAZIONI FISCALI</a:t>
            </a:r>
            <a:endParaRPr lang="it-IT" sz="20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240022" y="2060848"/>
            <a:ext cx="8589296" cy="4093428"/>
          </a:xfrm>
          <a:prstGeom prst="rect">
            <a:avLst/>
          </a:prstGeom>
          <a:noFill/>
        </p:spPr>
        <p:txBody>
          <a:bodyPr wrap="square" rtlCol="0">
            <a:spAutoFit/>
          </a:bodyPr>
          <a:lstStyle/>
          <a:p>
            <a:pPr marL="3429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perdita di uno dei requisiti previsti dalla normativa sulle start up</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 TAL FINE SONO ESCLUSE LE SEGUENTI CAUSE DI DECADENZA DELL’AGEVOLAZIONE:</a:t>
            </a:r>
          </a:p>
          <a:p>
            <a:pPr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1. non si considera perdita dei requisiti il trascorrere dei </a:t>
            </a:r>
            <a:r>
              <a:rPr lang="it-IT" sz="2000" b="1"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60 mesi;</a:t>
            </a:r>
          </a:p>
          <a:p>
            <a:pPr algn="just"/>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2. non si considerano a tal fine come perdita dei requisiti il raggiungimento del </a:t>
            </a:r>
            <a:r>
              <a:rPr lang="it-IT" sz="2000" b="1"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valore della produzione &gt; 5 milioni </a:t>
            </a:r>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di euro ;</a:t>
            </a:r>
          </a:p>
          <a:p>
            <a:pPr algn="just"/>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3. </a:t>
            </a:r>
            <a:r>
              <a:rPr lang="it-IT" sz="2000" b="1"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quotazione </a:t>
            </a:r>
            <a:r>
              <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della Start Up in un sistema multilaterale di negoziazione.</a:t>
            </a:r>
          </a:p>
          <a:p>
            <a:pPr algn="just"/>
            <a:endParaRPr lang="it-IT" sz="2000"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b="1" i="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questi casi l’investitore deve  comunque permanere per tre anni.</a:t>
            </a:r>
          </a:p>
          <a:p>
            <a:pPr algn="just"/>
            <a:endPar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2000" i="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egnaposto numero diapositiva 5"/>
          <p:cNvSpPr>
            <a:spLocks noGrp="1"/>
          </p:cNvSpPr>
          <p:nvPr>
            <p:ph type="sldNum" sz="quarter" idx="12"/>
          </p:nvPr>
        </p:nvSpPr>
        <p:spPr/>
        <p:txBody>
          <a:bodyPr/>
          <a:lstStyle/>
          <a:p>
            <a:fld id="{B31324A0-4534-4A25-BD13-0AC576F63B19}" type="slidenum">
              <a:rPr lang="it-IT" smtClean="0">
                <a:solidFill>
                  <a:prstClr val="black">
                    <a:tint val="75000"/>
                  </a:prstClr>
                </a:solidFill>
              </a:rPr>
              <a:pPr/>
              <a:t>66</a:t>
            </a:fld>
            <a:endParaRPr lang="it-IT">
              <a:solidFill>
                <a:prstClr val="black">
                  <a:tint val="75000"/>
                </a:prstClr>
              </a:solidFill>
            </a:endParaRPr>
          </a:p>
        </p:txBody>
      </p:sp>
    </p:spTree>
    <p:extLst>
      <p:ext uri="{BB962C8B-B14F-4D97-AF65-F5344CB8AC3E}">
        <p14:creationId xmlns:p14="http://schemas.microsoft.com/office/powerpoint/2010/main" val="183683258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5" name="CasellaDiTesto 4"/>
          <p:cNvSpPr txBox="1"/>
          <p:nvPr/>
        </p:nvSpPr>
        <p:spPr>
          <a:xfrm>
            <a:off x="0" y="1412776"/>
            <a:ext cx="9144000" cy="677108"/>
          </a:xfrm>
          <a:prstGeom prst="rect">
            <a:avLst/>
          </a:prstGeom>
          <a:noFill/>
        </p:spPr>
        <p:txBody>
          <a:bodyPr wrap="square" rtlCol="0">
            <a:spAutoFit/>
          </a:bodyPr>
          <a:lstStyle/>
          <a:p>
            <a:pPr algn="ctr"/>
            <a:r>
              <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ART. 27 D.L. 179/2012 </a:t>
            </a:r>
            <a:endParaRPr lang="it-IT"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20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Remunerazione </a:t>
            </a:r>
            <a:r>
              <a:rPr lang="it-IT" sz="2000" i="1" u="sng" dirty="0">
                <a:latin typeface="Arial Unicode MS" panose="020B0604020202020204" pitchFamily="34" charset="-128"/>
                <a:ea typeface="Arial Unicode MS" panose="020B0604020202020204" pitchFamily="34" charset="-128"/>
                <a:cs typeface="Arial Unicode MS" panose="020B0604020202020204" pitchFamily="34" charset="-128"/>
              </a:rPr>
              <a:t>con strumenti finanziari della start up innovativa</a:t>
            </a:r>
          </a:p>
        </p:txBody>
      </p:sp>
      <p:sp>
        <p:nvSpPr>
          <p:cNvPr id="6" name="CasellaDiTesto 5"/>
          <p:cNvSpPr txBox="1"/>
          <p:nvPr/>
        </p:nvSpPr>
        <p:spPr>
          <a:xfrm>
            <a:off x="-25897" y="2793122"/>
            <a:ext cx="9139077" cy="1015663"/>
          </a:xfrm>
          <a:prstGeom prst="rect">
            <a:avLst/>
          </a:prstGeom>
          <a:noFill/>
        </p:spPr>
        <p:txBody>
          <a:bodyPr wrap="square" rtlCol="0">
            <a:spAutoFit/>
          </a:bodyPr>
          <a:lstStyle/>
          <a:p>
            <a:r>
              <a:rPr lang="it-IT" sz="20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COMMA </a:t>
            </a:r>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1</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Irrilevanza </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fiscale e contributiva degli strumenti finanziari assegnati a amministratori dipendenti, collaboratori continuativi da parte della start up innovativa </a:t>
            </a:r>
          </a:p>
        </p:txBody>
      </p:sp>
      <p:sp>
        <p:nvSpPr>
          <p:cNvPr id="7" name="CasellaDiTesto 6"/>
          <p:cNvSpPr txBox="1"/>
          <p:nvPr/>
        </p:nvSpPr>
        <p:spPr>
          <a:xfrm>
            <a:off x="-22821" y="4017258"/>
            <a:ext cx="9139077" cy="707886"/>
          </a:xfrm>
          <a:prstGeom prst="rect">
            <a:avLst/>
          </a:prstGeom>
          <a:noFill/>
        </p:spPr>
        <p:txBody>
          <a:bodyPr wrap="square" rtlCol="0">
            <a:spAutoFit/>
          </a:bodyPr>
          <a:lstStyle/>
          <a:p>
            <a:pPr algn="just"/>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Strumenti finanziari, diritti similari, esercizio dei diritti di opzione non concorrono a formare reddito di lavoro dipendente delle suindicate figure professionali.</a:t>
            </a:r>
          </a:p>
        </p:txBody>
      </p:sp>
      <p:cxnSp>
        <p:nvCxnSpPr>
          <p:cNvPr id="9" name="Connettore 2 8"/>
          <p:cNvCxnSpPr/>
          <p:nvPr/>
        </p:nvCxnSpPr>
        <p:spPr>
          <a:xfrm>
            <a:off x="4543642" y="3524528"/>
            <a:ext cx="3076" cy="568513"/>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8" name="Segnaposto numero diapositiva 7"/>
          <p:cNvSpPr>
            <a:spLocks noGrp="1"/>
          </p:cNvSpPr>
          <p:nvPr>
            <p:ph type="sldNum" sz="quarter" idx="12"/>
          </p:nvPr>
        </p:nvSpPr>
        <p:spPr/>
        <p:txBody>
          <a:bodyPr/>
          <a:lstStyle/>
          <a:p>
            <a:fld id="{B31324A0-4534-4A25-BD13-0AC576F63B19}" type="slidenum">
              <a:rPr lang="it-IT" smtClean="0"/>
              <a:pPr/>
              <a:t>67</a:t>
            </a:fld>
            <a:endParaRPr lang="it-IT"/>
          </a:p>
        </p:txBody>
      </p:sp>
    </p:spTree>
    <p:extLst>
      <p:ext uri="{BB962C8B-B14F-4D97-AF65-F5344CB8AC3E}">
        <p14:creationId xmlns:p14="http://schemas.microsoft.com/office/powerpoint/2010/main" val="114744083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5" name="CasellaDiTesto 4"/>
          <p:cNvSpPr txBox="1"/>
          <p:nvPr/>
        </p:nvSpPr>
        <p:spPr>
          <a:xfrm>
            <a:off x="0" y="1412776"/>
            <a:ext cx="9144000" cy="677108"/>
          </a:xfrm>
          <a:prstGeom prst="rect">
            <a:avLst/>
          </a:prstGeom>
          <a:noFill/>
        </p:spPr>
        <p:txBody>
          <a:bodyPr wrap="square" rtlCol="0">
            <a:spAutoFit/>
          </a:bodyPr>
          <a:lstStyle/>
          <a:p>
            <a:pPr algn="ctr"/>
            <a:r>
              <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ART. 27 D.L. 179/2012 </a:t>
            </a:r>
            <a:endParaRPr lang="it-IT"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20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Remunerazione </a:t>
            </a:r>
            <a:r>
              <a:rPr lang="it-IT" sz="2000" i="1" u="sng" dirty="0">
                <a:latin typeface="Arial Unicode MS" panose="020B0604020202020204" pitchFamily="34" charset="-128"/>
                <a:ea typeface="Arial Unicode MS" panose="020B0604020202020204" pitchFamily="34" charset="-128"/>
                <a:cs typeface="Arial Unicode MS" panose="020B0604020202020204" pitchFamily="34" charset="-128"/>
              </a:rPr>
              <a:t>con strumenti finanziari della start up innovativa</a:t>
            </a:r>
          </a:p>
        </p:txBody>
      </p:sp>
      <p:sp>
        <p:nvSpPr>
          <p:cNvPr id="6" name="CasellaDiTesto 5"/>
          <p:cNvSpPr txBox="1"/>
          <p:nvPr/>
        </p:nvSpPr>
        <p:spPr>
          <a:xfrm>
            <a:off x="-25897" y="2276872"/>
            <a:ext cx="9139077" cy="400110"/>
          </a:xfrm>
          <a:prstGeom prst="rect">
            <a:avLst/>
          </a:prstGeom>
          <a:noFill/>
        </p:spPr>
        <p:txBody>
          <a:bodyPr wrap="square" rtlCol="0">
            <a:spAutoFit/>
          </a:bodyPr>
          <a:lstStyle/>
          <a:p>
            <a:r>
              <a:rPr lang="it-IT" sz="20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COMMA </a:t>
            </a:r>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1</a:t>
            </a:r>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asellaDiTesto 7"/>
          <p:cNvSpPr txBox="1"/>
          <p:nvPr/>
        </p:nvSpPr>
        <p:spPr>
          <a:xfrm>
            <a:off x="15650" y="2924944"/>
            <a:ext cx="9139077" cy="1323439"/>
          </a:xfrm>
          <a:prstGeom prst="rect">
            <a:avLst/>
          </a:prstGeom>
          <a:noFill/>
        </p:spPr>
        <p:txBody>
          <a:bodyPr wrap="square" rtlCol="0">
            <a:spAutoFit/>
          </a:bodyPr>
          <a:lstStyle/>
          <a:p>
            <a:pPr algn="ct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A CONDIZIONE CHE</a:t>
            </a:r>
          </a:p>
          <a:p>
            <a:pPr algn="just"/>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Tali strumenti non siano riacquistati dalla start up/ dalla società emittente/ da società controllata o controllante della start up/ da società che è controllata direttamente dal soggetto che controlla la start up</a:t>
            </a:r>
          </a:p>
        </p:txBody>
      </p:sp>
      <p:sp>
        <p:nvSpPr>
          <p:cNvPr id="12" name="CasellaDiTesto 11"/>
          <p:cNvSpPr txBox="1"/>
          <p:nvPr/>
        </p:nvSpPr>
        <p:spPr>
          <a:xfrm>
            <a:off x="-25898" y="4717593"/>
            <a:ext cx="9139077" cy="1015663"/>
          </a:xfrm>
          <a:prstGeom prst="rect">
            <a:avLst/>
          </a:prstGeom>
          <a:noFill/>
        </p:spPr>
        <p:txBody>
          <a:bodyPr wrap="square" rtlCol="0">
            <a:spAutoFit/>
          </a:bodyPr>
          <a:lstStyle/>
          <a:p>
            <a:pPr algn="ct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NEL CASO IN CUI VENGA MENO QUESTA CONDIZIONE</a:t>
            </a:r>
          </a:p>
          <a:p>
            <a:pPr algn="ct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Il reddito di tali soggetti così formato sarà tassato nel periodo di imposta in cui avviene la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cessione</a:t>
            </a:r>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CasellaDiTesto 10"/>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68</a:t>
            </a:fld>
            <a:endParaRPr lang="it-IT"/>
          </a:p>
        </p:txBody>
      </p:sp>
    </p:spTree>
    <p:extLst>
      <p:ext uri="{BB962C8B-B14F-4D97-AF65-F5344CB8AC3E}">
        <p14:creationId xmlns:p14="http://schemas.microsoft.com/office/powerpoint/2010/main" val="178832028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25897" y="2845385"/>
            <a:ext cx="9139077" cy="400110"/>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COMMA 2</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esenzione di cui al comma 1 si applica solo con riferimento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a:t>
            </a:r>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3335" y="3781489"/>
            <a:ext cx="9139077" cy="1015663"/>
          </a:xfrm>
          <a:prstGeom prst="rect">
            <a:avLst/>
          </a:prstGeom>
          <a:noFill/>
        </p:spPr>
        <p:txBody>
          <a:bodyPr wrap="square" rtlCol="0">
            <a:spAutoFit/>
          </a:bodyPr>
          <a:lstStyle/>
          <a:p>
            <a:pPr algn="just"/>
            <a:r>
              <a:rPr lang="it-IT"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Azioni</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Quote</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Strumenti Finanziari Partecipativi</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Diritti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emessi dalla start up innovativa nei confronti di soggetti che intrattengono il proprio rapporto di lavoro con la start up innovativa/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soc</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direttamente controllata dalla start up innovativa</a:t>
            </a:r>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9" name="Connettore 2 8"/>
          <p:cNvCxnSpPr/>
          <p:nvPr/>
        </p:nvCxnSpPr>
        <p:spPr>
          <a:xfrm>
            <a:off x="4540564" y="3205425"/>
            <a:ext cx="3076" cy="568513"/>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0" name="CasellaDiTesto 9"/>
          <p:cNvSpPr txBox="1"/>
          <p:nvPr/>
        </p:nvSpPr>
        <p:spPr>
          <a:xfrm>
            <a:off x="0" y="1412776"/>
            <a:ext cx="9144000" cy="677108"/>
          </a:xfrm>
          <a:prstGeom prst="rect">
            <a:avLst/>
          </a:prstGeom>
          <a:noFill/>
        </p:spPr>
        <p:txBody>
          <a:bodyPr wrap="square" rtlCol="0">
            <a:spAutoFit/>
          </a:bodyPr>
          <a:lstStyle/>
          <a:p>
            <a:pPr algn="ctr"/>
            <a:r>
              <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ART. 27 D.L. 179/2012 </a:t>
            </a:r>
            <a:endParaRPr lang="it-IT"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20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Remunerazione </a:t>
            </a:r>
            <a:r>
              <a:rPr lang="it-IT" sz="2000" i="1" u="sng" dirty="0">
                <a:latin typeface="Arial Unicode MS" panose="020B0604020202020204" pitchFamily="34" charset="-128"/>
                <a:ea typeface="Arial Unicode MS" panose="020B0604020202020204" pitchFamily="34" charset="-128"/>
                <a:cs typeface="Arial Unicode MS" panose="020B0604020202020204" pitchFamily="34" charset="-128"/>
              </a:rPr>
              <a:t>con strumenti finanziari della start up innovativa</a:t>
            </a:r>
          </a:p>
        </p:txBody>
      </p:sp>
      <p:sp>
        <p:nvSpPr>
          <p:cNvPr id="11" name="CasellaDiTesto 10"/>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69</a:t>
            </a:fld>
            <a:endParaRPr lang="it-IT"/>
          </a:p>
        </p:txBody>
      </p:sp>
    </p:spTree>
    <p:extLst>
      <p:ext uri="{BB962C8B-B14F-4D97-AF65-F5344CB8AC3E}">
        <p14:creationId xmlns:p14="http://schemas.microsoft.com/office/powerpoint/2010/main" val="232801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6157" y="1916832"/>
            <a:ext cx="9042653" cy="4893647"/>
          </a:xfrm>
          <a:prstGeom prst="rect">
            <a:avLst/>
          </a:prstGeom>
          <a:noFill/>
        </p:spPr>
        <p:txBody>
          <a:bodyPr wrap="square" rtlCol="0">
            <a:spAutoFit/>
          </a:bodyPr>
          <a:lstStyle/>
          <a:p>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SOCIETA’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ACCOMANDITA PER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AZIONI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art.2452 </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cc e seguenti </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Obbligazioni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sociali: </a:t>
            </a: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346200" indent="-6223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accomandatari: rispondono illimitatamente per le obbligazioni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sociali;</a:t>
            </a:r>
          </a:p>
          <a:p>
            <a:pPr marL="1346200" indent="-6223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accomandanti: rispondono limitatamente alla quota di capitale apportata</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1346200" indent="-622300" algn="just">
              <a:buFont typeface="+mj-lt"/>
              <a:buAutoNum type="arabicPeriod"/>
            </a:pPr>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Partecipazione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la partecipazione sociale è rappresentata da azioni. Ogni azione ha uguale valore e conferiscono ai loro possessori uguali diritti.</a:t>
            </a:r>
          </a:p>
          <a:p>
            <a:pPr marL="723900" algn="just"/>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 lo statuto lo prevede si possono creare categorie di azioni fornite di diritti diversi. Tutte le azioni appartenenti ad una categoria conferiscono uguali diritti</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723900" algn="just"/>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Amministrazione</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i soci accomandatari sono di diritto AMMINISTRATORI</a:t>
            </a: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7</a:t>
            </a:fld>
            <a:endParaRPr lang="it-IT">
              <a:solidFill>
                <a:prstClr val="black">
                  <a:tint val="75000"/>
                </a:prstClr>
              </a:solidFill>
            </a:endParaRPr>
          </a:p>
        </p:txBody>
      </p:sp>
    </p:spTree>
    <p:extLst>
      <p:ext uri="{BB962C8B-B14F-4D97-AF65-F5344CB8AC3E}">
        <p14:creationId xmlns:p14="http://schemas.microsoft.com/office/powerpoint/2010/main" val="14069189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8" name="CasellaDiTesto 7"/>
          <p:cNvSpPr txBox="1"/>
          <p:nvPr/>
        </p:nvSpPr>
        <p:spPr>
          <a:xfrm>
            <a:off x="4923" y="3068960"/>
            <a:ext cx="9139077" cy="1323439"/>
          </a:xfrm>
          <a:prstGeom prst="rect">
            <a:avLst/>
          </a:prstGeom>
          <a:noFill/>
        </p:spPr>
        <p:txBody>
          <a:bodyPr wrap="square" rtlCol="0">
            <a:spAutoFit/>
          </a:bodyPr>
          <a:lstStyle/>
          <a:p>
            <a:pPr algn="just"/>
            <a:r>
              <a:rPr lang="it-IT" sz="20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COMMA 3</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 tutto quanto previsto ai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due </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commi che precedono (irrilevanza fiscale e contributiva) si applica ai redditi da lavoro derivante da assegnazioni e attribuzioni </a:t>
            </a:r>
            <a:r>
              <a:rPr lang="it-IT"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successive al Decreto n.179/2012</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(quindi a decorrere dal 19 Dicembre 2012, data di entrata in vigore del decreto).</a:t>
            </a:r>
          </a:p>
        </p:txBody>
      </p:sp>
      <p:sp>
        <p:nvSpPr>
          <p:cNvPr id="10" name="CasellaDiTesto 9"/>
          <p:cNvSpPr txBox="1"/>
          <p:nvPr/>
        </p:nvSpPr>
        <p:spPr>
          <a:xfrm>
            <a:off x="0" y="1412776"/>
            <a:ext cx="9144000" cy="677108"/>
          </a:xfrm>
          <a:prstGeom prst="rect">
            <a:avLst/>
          </a:prstGeom>
          <a:noFill/>
        </p:spPr>
        <p:txBody>
          <a:bodyPr wrap="square" rtlCol="0">
            <a:spAutoFit/>
          </a:bodyPr>
          <a:lstStyle/>
          <a:p>
            <a:pPr algn="ctr"/>
            <a:r>
              <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ART. 27 D.L. 179/2012 </a:t>
            </a:r>
            <a:endParaRPr lang="it-IT"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20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Remunerazione </a:t>
            </a:r>
            <a:r>
              <a:rPr lang="it-IT" sz="2000" i="1" u="sng" dirty="0">
                <a:latin typeface="Arial Unicode MS" panose="020B0604020202020204" pitchFamily="34" charset="-128"/>
                <a:ea typeface="Arial Unicode MS" panose="020B0604020202020204" pitchFamily="34" charset="-128"/>
                <a:cs typeface="Arial Unicode MS" panose="020B0604020202020204" pitchFamily="34" charset="-128"/>
              </a:rPr>
              <a:t>con strumenti finanziari della start up innovativa</a:t>
            </a:r>
          </a:p>
        </p:txBody>
      </p:sp>
      <p:sp>
        <p:nvSpPr>
          <p:cNvPr id="11" name="CasellaDiTesto 10"/>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70</a:t>
            </a:fld>
            <a:endParaRPr lang="it-IT"/>
          </a:p>
        </p:txBody>
      </p:sp>
    </p:spTree>
    <p:extLst>
      <p:ext uri="{BB962C8B-B14F-4D97-AF65-F5344CB8AC3E}">
        <p14:creationId xmlns:p14="http://schemas.microsoft.com/office/powerpoint/2010/main" val="270679039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12" name="CasellaDiTesto 11"/>
          <p:cNvSpPr txBox="1"/>
          <p:nvPr/>
        </p:nvSpPr>
        <p:spPr>
          <a:xfrm>
            <a:off x="-25898" y="3185681"/>
            <a:ext cx="9139077" cy="1323439"/>
          </a:xfrm>
          <a:prstGeom prst="rect">
            <a:avLst/>
          </a:prstGeom>
          <a:noFill/>
        </p:spPr>
        <p:txBody>
          <a:bodyPr wrap="square" rtlCol="0">
            <a:spAutoFit/>
          </a:bodyPr>
          <a:lstStyle/>
          <a:p>
            <a:pPr algn="just"/>
            <a:r>
              <a:rPr lang="it-IT" sz="20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COMMA </a:t>
            </a:r>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4</a:t>
            </a:r>
            <a:r>
              <a:rPr lang="it-IT"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I fornitori di servizi, opere nei confronti della start up, inclusi i professionisti, beneficiano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dell’</a:t>
            </a:r>
            <a:r>
              <a:rPr lang="it-IT"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esenzione fiscale</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per </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gli strumenti ricevuti in cambio della propria prestazione d’opera, ovvero a fronte dei crediti maturati per la propria prestazione di opera o servizi.</a:t>
            </a:r>
          </a:p>
        </p:txBody>
      </p:sp>
      <p:sp>
        <p:nvSpPr>
          <p:cNvPr id="10" name="CasellaDiTesto 9"/>
          <p:cNvSpPr txBox="1"/>
          <p:nvPr/>
        </p:nvSpPr>
        <p:spPr>
          <a:xfrm>
            <a:off x="0" y="1412776"/>
            <a:ext cx="9144000" cy="677108"/>
          </a:xfrm>
          <a:prstGeom prst="rect">
            <a:avLst/>
          </a:prstGeom>
          <a:noFill/>
        </p:spPr>
        <p:txBody>
          <a:bodyPr wrap="square" rtlCol="0">
            <a:spAutoFit/>
          </a:bodyPr>
          <a:lstStyle/>
          <a:p>
            <a:pPr algn="ctr"/>
            <a:r>
              <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ART. 27 D.L. 179/2012 </a:t>
            </a:r>
            <a:endParaRPr lang="it-IT"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20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Remunerazione </a:t>
            </a:r>
            <a:r>
              <a:rPr lang="it-IT" sz="2000" i="1" u="sng" dirty="0">
                <a:latin typeface="Arial Unicode MS" panose="020B0604020202020204" pitchFamily="34" charset="-128"/>
                <a:ea typeface="Arial Unicode MS" panose="020B0604020202020204" pitchFamily="34" charset="-128"/>
                <a:cs typeface="Arial Unicode MS" panose="020B0604020202020204" pitchFamily="34" charset="-128"/>
              </a:rPr>
              <a:t>con strumenti finanziari della start up innovativa</a:t>
            </a:r>
          </a:p>
        </p:txBody>
      </p:sp>
      <p:sp>
        <p:nvSpPr>
          <p:cNvPr id="11" name="CasellaDiTesto 10"/>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71</a:t>
            </a:fld>
            <a:endParaRPr lang="it-IT"/>
          </a:p>
        </p:txBody>
      </p:sp>
    </p:spTree>
    <p:extLst>
      <p:ext uri="{BB962C8B-B14F-4D97-AF65-F5344CB8AC3E}">
        <p14:creationId xmlns:p14="http://schemas.microsoft.com/office/powerpoint/2010/main" val="225263923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5" name="CasellaDiTesto 4"/>
          <p:cNvSpPr txBox="1"/>
          <p:nvPr/>
        </p:nvSpPr>
        <p:spPr>
          <a:xfrm>
            <a:off x="0" y="1340768"/>
            <a:ext cx="9144000" cy="984885"/>
          </a:xfrm>
          <a:prstGeom prst="rect">
            <a:avLst/>
          </a:prstGeom>
          <a:noFill/>
        </p:spPr>
        <p:txBody>
          <a:bodyPr wrap="square" rtlCol="0">
            <a:spAutoFit/>
          </a:bodyPr>
          <a:lstStyle/>
          <a:p>
            <a:pPr algn="ctr"/>
            <a:r>
              <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ART. 27 BIS D.L. 179/2012 </a:t>
            </a:r>
            <a:endParaRPr lang="it-IT"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20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Misure </a:t>
            </a:r>
            <a:r>
              <a:rPr lang="it-IT" sz="2000" i="1" u="sng" dirty="0">
                <a:latin typeface="Arial Unicode MS" panose="020B0604020202020204" pitchFamily="34" charset="-128"/>
                <a:ea typeface="Arial Unicode MS" panose="020B0604020202020204" pitchFamily="34" charset="-128"/>
                <a:cs typeface="Arial Unicode MS" panose="020B0604020202020204" pitchFamily="34" charset="-128"/>
              </a:rPr>
              <a:t>di semplificazione per l’accesso alle agevolazioni per le assunzioni di personale nelle start up innovative e negli incubatori certificati.</a:t>
            </a:r>
          </a:p>
        </p:txBody>
      </p:sp>
      <p:sp>
        <p:nvSpPr>
          <p:cNvPr id="6" name="CasellaDiTesto 5"/>
          <p:cNvSpPr txBox="1"/>
          <p:nvPr/>
        </p:nvSpPr>
        <p:spPr>
          <a:xfrm>
            <a:off x="-25897" y="2845385"/>
            <a:ext cx="9139077" cy="1015663"/>
          </a:xfrm>
          <a:prstGeom prst="rect">
            <a:avLst/>
          </a:prstGeom>
          <a:noFill/>
        </p:spPr>
        <p:txBody>
          <a:bodyPr wrap="square" rtlCol="0">
            <a:spAutoFit/>
          </a:bodyPr>
          <a:lstStyle/>
          <a:p>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Le start up possono accedere al credito di imposta di cui all’art. 24 del DL 83/2012 per l’assunzione di personale altamente qualificato con </a:t>
            </a:r>
            <a:r>
              <a:rPr lang="it-IT" sz="2000" b="1" u="sng" dirty="0">
                <a:latin typeface="Arial Unicode MS" panose="020B0604020202020204" pitchFamily="34" charset="-128"/>
                <a:ea typeface="Arial Unicode MS" panose="020B0604020202020204" pitchFamily="34" charset="-128"/>
                <a:cs typeface="Arial Unicode MS" panose="020B0604020202020204" pitchFamily="34" charset="-128"/>
              </a:rPr>
              <a:t>MODALITA’ SEMPLIFICATE</a:t>
            </a:r>
          </a:p>
        </p:txBody>
      </p:sp>
      <p:sp>
        <p:nvSpPr>
          <p:cNvPr id="12" name="CasellaDiTesto 11"/>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72</a:t>
            </a:fld>
            <a:endParaRPr lang="it-IT"/>
          </a:p>
        </p:txBody>
      </p:sp>
    </p:spTree>
    <p:extLst>
      <p:ext uri="{BB962C8B-B14F-4D97-AF65-F5344CB8AC3E}">
        <p14:creationId xmlns:p14="http://schemas.microsoft.com/office/powerpoint/2010/main" val="184314503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7" name="CasellaDiTesto 6"/>
          <p:cNvSpPr txBox="1"/>
          <p:nvPr/>
        </p:nvSpPr>
        <p:spPr>
          <a:xfrm>
            <a:off x="-22821" y="1628800"/>
            <a:ext cx="9139077" cy="707886"/>
          </a:xfrm>
          <a:prstGeom prst="rect">
            <a:avLst/>
          </a:prstGeom>
          <a:noFill/>
        </p:spPr>
        <p:txBody>
          <a:bodyPr wrap="square" rtlCol="0">
            <a:spAutoFit/>
          </a:bodyPr>
          <a:lstStyle/>
          <a:p>
            <a:pPr algn="just"/>
            <a:r>
              <a:rPr lang="it-IT" sz="2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PIANI DI INCENTIVAZIONE: </a:t>
            </a:r>
            <a:r>
              <a:rPr lang="it-IT" sz="2000" u="sng"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SISTEMA DI REMUNERAZIONE DI AMMINISTRATORI, DIPENDENTI E COLLABORATORI CONTINUATIVI.</a:t>
            </a:r>
          </a:p>
        </p:txBody>
      </p:sp>
      <p:sp>
        <p:nvSpPr>
          <p:cNvPr id="8" name="CasellaDiTesto 7"/>
          <p:cNvSpPr txBox="1"/>
          <p:nvPr/>
        </p:nvSpPr>
        <p:spPr>
          <a:xfrm>
            <a:off x="-22821" y="2636912"/>
            <a:ext cx="9139077" cy="707886"/>
          </a:xfrm>
          <a:prstGeom prst="rect">
            <a:avLst/>
          </a:prstGeom>
          <a:noFill/>
        </p:spPr>
        <p:txBody>
          <a:bodyPr wrap="square" rtlCol="0">
            <a:spAutoFit/>
          </a:bodyPr>
          <a:lstStyle/>
          <a:p>
            <a:pPr algn="just"/>
            <a:r>
              <a:rPr lang="it-IT" sz="2000" b="1" u="sng" dirty="0">
                <a:latin typeface="Arial Unicode MS" panose="020B0604020202020204" pitchFamily="34" charset="-128"/>
                <a:ea typeface="Arial Unicode MS" panose="020B0604020202020204" pitchFamily="34" charset="-128"/>
                <a:cs typeface="Arial Unicode MS" panose="020B0604020202020204" pitchFamily="34" charset="-128"/>
              </a:rPr>
              <a:t>ATTRIBUZIONE DI</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 azioni, quote, strumenti finanziari partecipativi od opzioni (diritti ad acquistare azioni).</a:t>
            </a:r>
          </a:p>
        </p:txBody>
      </p:sp>
      <p:sp>
        <p:nvSpPr>
          <p:cNvPr id="11" name="CasellaDiTesto 10"/>
          <p:cNvSpPr txBox="1"/>
          <p:nvPr/>
        </p:nvSpPr>
        <p:spPr>
          <a:xfrm>
            <a:off x="-1985" y="3573016"/>
            <a:ext cx="9139077" cy="707886"/>
          </a:xfrm>
          <a:prstGeom prst="rect">
            <a:avLst/>
          </a:prstGeom>
          <a:noFill/>
        </p:spPr>
        <p:txBody>
          <a:bodyPr wrap="square" rtlCol="0">
            <a:spAutoFit/>
          </a:bodyPr>
          <a:lstStyle/>
          <a:p>
            <a:r>
              <a:rPr lang="it-IT" sz="2000" b="1" u="sng" dirty="0">
                <a:latin typeface="Arial Unicode MS" panose="020B0604020202020204" pitchFamily="34" charset="-128"/>
                <a:ea typeface="Arial Unicode MS" panose="020B0604020202020204" pitchFamily="34" charset="-128"/>
                <a:cs typeface="Arial Unicode MS" panose="020B0604020202020204" pitchFamily="34" charset="-128"/>
              </a:rPr>
              <a:t>SCOPO</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 dotarsi di strumenti di fidelizzazione e di incentivazione del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management </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in un settore dove il capitale umano assume particolare rilievo</a:t>
            </a:r>
          </a:p>
        </p:txBody>
      </p:sp>
      <p:sp>
        <p:nvSpPr>
          <p:cNvPr id="13" name="CasellaDiTesto 12"/>
          <p:cNvSpPr txBox="1"/>
          <p:nvPr/>
        </p:nvSpPr>
        <p:spPr>
          <a:xfrm>
            <a:off x="-22821" y="4509120"/>
            <a:ext cx="9139077" cy="1015663"/>
          </a:xfrm>
          <a:prstGeom prst="rect">
            <a:avLst/>
          </a:prstGeom>
          <a:noFill/>
        </p:spPr>
        <p:txBody>
          <a:bodyPr wrap="square" rtlCol="0">
            <a:spAutoFit/>
          </a:bodyPr>
          <a:lstStyle/>
          <a:p>
            <a:pPr algn="just"/>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Le start up innovative possono così accedere a prestazioni professionali qualificate, delle quali non potrebbero altrimenti fruire in ragione della loro onerosità</a:t>
            </a:r>
          </a:p>
        </p:txBody>
      </p:sp>
      <p:sp>
        <p:nvSpPr>
          <p:cNvPr id="12" name="CasellaDiTesto 11"/>
          <p:cNvSpPr txBox="1"/>
          <p:nvPr/>
        </p:nvSpPr>
        <p:spPr>
          <a:xfrm>
            <a:off x="587832" y="5678670"/>
            <a:ext cx="1570486" cy="400110"/>
          </a:xfrm>
          <a:prstGeom prst="rect">
            <a:avLst/>
          </a:prstGeom>
          <a:noFill/>
        </p:spPr>
        <p:txBody>
          <a:bodyPr wrap="square" rtlCol="0">
            <a:spAutoFit/>
          </a:bodyPr>
          <a:lstStyle/>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(Le </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start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up</a:t>
            </a:r>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14" name="Connettore 2 13"/>
          <p:cNvCxnSpPr/>
          <p:nvPr/>
        </p:nvCxnSpPr>
        <p:spPr>
          <a:xfrm>
            <a:off x="2034468" y="5895977"/>
            <a:ext cx="576064" cy="0"/>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2741226" y="5695922"/>
            <a:ext cx="2694870" cy="400110"/>
          </a:xfrm>
          <a:prstGeom prst="rect">
            <a:avLst/>
          </a:prstGeom>
          <a:noFill/>
        </p:spPr>
        <p:txBody>
          <a:bodyPr wrap="square" rtlCol="0">
            <a:spAutoFit/>
          </a:bodyPr>
          <a:lstStyle/>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Fase iniziale di attività</a:t>
            </a:r>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16" name="Connettore 2 15"/>
          <p:cNvCxnSpPr/>
          <p:nvPr/>
        </p:nvCxnSpPr>
        <p:spPr>
          <a:xfrm>
            <a:off x="5436096" y="5897237"/>
            <a:ext cx="576064" cy="0"/>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6024874" y="5697182"/>
            <a:ext cx="2694870" cy="400110"/>
          </a:xfrm>
          <a:prstGeom prst="rect">
            <a:avLst/>
          </a:prstGeom>
          <a:noFill/>
        </p:spPr>
        <p:txBody>
          <a:bodyPr wrap="square" rtlCol="0">
            <a:spAutoFit/>
          </a:bodyPr>
          <a:lstStyle/>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Scarsa liquidità)</a:t>
            </a:r>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 name="CasellaDiTesto 17"/>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73</a:t>
            </a:fld>
            <a:endParaRPr lang="it-IT"/>
          </a:p>
        </p:txBody>
      </p:sp>
    </p:spTree>
    <p:extLst>
      <p:ext uri="{BB962C8B-B14F-4D97-AF65-F5344CB8AC3E}">
        <p14:creationId xmlns:p14="http://schemas.microsoft.com/office/powerpoint/2010/main" val="165105236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7" name="CasellaDiTesto 6"/>
          <p:cNvSpPr txBox="1"/>
          <p:nvPr/>
        </p:nvSpPr>
        <p:spPr>
          <a:xfrm>
            <a:off x="0" y="1700808"/>
            <a:ext cx="9139077" cy="707886"/>
          </a:xfrm>
          <a:prstGeom prst="rect">
            <a:avLst/>
          </a:prstGeom>
          <a:noFill/>
        </p:spPr>
        <p:txBody>
          <a:bodyPr wrap="square" rtlCol="0">
            <a:spAutoFit/>
          </a:bodyPr>
          <a:lstStyle/>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IL REDDITO DA LAVORO DERIVANTE DA STRUMENTI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DI</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INCENTIVAZIONE SOPRA ESPOSTI </a:t>
            </a:r>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8" name="Connettore 2 7"/>
          <p:cNvCxnSpPr/>
          <p:nvPr/>
        </p:nvCxnSpPr>
        <p:spPr>
          <a:xfrm>
            <a:off x="4537488" y="2273096"/>
            <a:ext cx="3076" cy="568513"/>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0" name="CasellaDiTesto 9"/>
          <p:cNvSpPr txBox="1"/>
          <p:nvPr/>
        </p:nvSpPr>
        <p:spPr>
          <a:xfrm>
            <a:off x="-32051" y="2841609"/>
            <a:ext cx="9139077" cy="400110"/>
          </a:xfrm>
          <a:prstGeom prst="rect">
            <a:avLst/>
          </a:prstGeom>
          <a:noFill/>
        </p:spPr>
        <p:txBody>
          <a:bodyPr wrap="square" rtlCol="0">
            <a:spAutoFit/>
          </a:bodyPr>
          <a:lstStyle/>
          <a:p>
            <a:pPr algn="ct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NON IMPONIBILE (A FINI FISCALI E CONTRIBUTIVI)</a:t>
            </a:r>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1" name="CasellaDiTesto 10"/>
          <p:cNvSpPr txBox="1"/>
          <p:nvPr/>
        </p:nvSpPr>
        <p:spPr>
          <a:xfrm>
            <a:off x="-28975" y="3460938"/>
            <a:ext cx="9139077" cy="1015663"/>
          </a:xfrm>
          <a:prstGeom prst="rect">
            <a:avLst/>
          </a:prstGeom>
          <a:noFill/>
        </p:spPr>
        <p:txBody>
          <a:bodyPr wrap="square" rtlCol="0">
            <a:spAutoFit/>
          </a:bodyPr>
          <a:lstStyle/>
          <a:p>
            <a:pPr algn="ct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Ne consegue che tale previsione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agevolativa</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introduce una deroga alle ordinarie regole di determinazione dei redditi da lavoro dipendenti di cui al </a:t>
            </a:r>
            <a:r>
              <a:rPr lang="it-IT" sz="20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comma 1 dell’art. 51 del TUIR </a:t>
            </a:r>
          </a:p>
        </p:txBody>
      </p:sp>
      <p:cxnSp>
        <p:nvCxnSpPr>
          <p:cNvPr id="12" name="Connettore 2 11"/>
          <p:cNvCxnSpPr/>
          <p:nvPr/>
        </p:nvCxnSpPr>
        <p:spPr>
          <a:xfrm>
            <a:off x="4547937" y="4588679"/>
            <a:ext cx="3076" cy="568513"/>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32051" y="5157192"/>
            <a:ext cx="9139077" cy="1015663"/>
          </a:xfrm>
          <a:prstGeom prst="rect">
            <a:avLst/>
          </a:prstGeom>
          <a:noFill/>
        </p:spPr>
        <p:txBody>
          <a:bodyPr wrap="square" rtlCol="0">
            <a:spAutoFit/>
          </a:bodyPr>
          <a:lstStyle/>
          <a:p>
            <a:pPr marL="457200" indent="-288925">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Costituiti da tutte le somme e i valori in genere a qualunque titolo</a:t>
            </a:r>
          </a:p>
          <a:p>
            <a:pPr marL="457200" indent="-288925">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Percepiti durante il periodo di imposta anche sotto forma di erogazioni liberali in relazione al rapporto di lavoro </a:t>
            </a:r>
          </a:p>
        </p:txBody>
      </p:sp>
      <p:sp>
        <p:nvSpPr>
          <p:cNvPr id="14" name="CasellaDiTesto 13"/>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74</a:t>
            </a:fld>
            <a:endParaRPr lang="it-IT"/>
          </a:p>
        </p:txBody>
      </p:sp>
    </p:spTree>
    <p:extLst>
      <p:ext uri="{BB962C8B-B14F-4D97-AF65-F5344CB8AC3E}">
        <p14:creationId xmlns:p14="http://schemas.microsoft.com/office/powerpoint/2010/main" val="62170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5" name="CasellaDiTesto 4"/>
          <p:cNvSpPr txBox="1"/>
          <p:nvPr/>
        </p:nvSpPr>
        <p:spPr>
          <a:xfrm>
            <a:off x="0" y="1762031"/>
            <a:ext cx="9144000" cy="369332"/>
          </a:xfrm>
          <a:prstGeom prst="rect">
            <a:avLst/>
          </a:prstGeom>
          <a:noFill/>
        </p:spPr>
        <p:txBody>
          <a:bodyPr wrap="square" rtlCol="0">
            <a:spAutoFit/>
          </a:bodyPr>
          <a:lstStyle/>
          <a:p>
            <a:pPr algn="ctr"/>
            <a:r>
              <a:rPr lang="it-IT"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SOGGETTI BENEFICIARI</a:t>
            </a:r>
            <a:endPar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4923" y="2701369"/>
            <a:ext cx="9139077" cy="1015663"/>
          </a:xfrm>
          <a:prstGeom prst="rect">
            <a:avLst/>
          </a:prstGeom>
          <a:noFill/>
        </p:spPr>
        <p:txBody>
          <a:bodyPr wrap="square" rtlCol="0">
            <a:spAutoFit/>
          </a:bodyPr>
          <a:lstStyle/>
          <a:p>
            <a:pPr marL="457200" indent="-457200">
              <a:buFont typeface="+mj-lt"/>
              <a:buAutoNum type="arabicParenR"/>
            </a:pPr>
            <a:r>
              <a:rPr lang="it-IT" sz="2000" b="1" dirty="0" smtClean="0"/>
              <a:t>AMMINISTRATORI</a:t>
            </a:r>
          </a:p>
          <a:p>
            <a:pPr marL="457200" indent="-457200">
              <a:buFont typeface="+mj-lt"/>
              <a:buAutoNum type="arabicParenR"/>
            </a:pPr>
            <a:r>
              <a:rPr lang="it-IT" sz="2000" b="1" dirty="0" smtClean="0"/>
              <a:t>DIPENDENTI</a:t>
            </a:r>
          </a:p>
          <a:p>
            <a:pPr marL="457200" indent="-457200">
              <a:buFont typeface="+mj-lt"/>
              <a:buAutoNum type="arabicParenR"/>
            </a:pPr>
            <a:r>
              <a:rPr lang="it-IT" sz="2000" b="1" dirty="0" smtClean="0"/>
              <a:t>COLLABORATORI CONTINUATIVI</a:t>
            </a:r>
          </a:p>
        </p:txBody>
      </p:sp>
      <p:sp>
        <p:nvSpPr>
          <p:cNvPr id="8" name="CasellaDiTesto 7"/>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75</a:t>
            </a:fld>
            <a:endParaRPr lang="it-IT"/>
          </a:p>
        </p:txBody>
      </p:sp>
    </p:spTree>
    <p:extLst>
      <p:ext uri="{BB962C8B-B14F-4D97-AF65-F5344CB8AC3E}">
        <p14:creationId xmlns:p14="http://schemas.microsoft.com/office/powerpoint/2010/main" val="417832424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5" name="CasellaDiTesto 4"/>
          <p:cNvSpPr txBox="1"/>
          <p:nvPr/>
        </p:nvSpPr>
        <p:spPr>
          <a:xfrm>
            <a:off x="0" y="1762031"/>
            <a:ext cx="9144000" cy="369332"/>
          </a:xfrm>
          <a:prstGeom prst="rect">
            <a:avLst/>
          </a:prstGeom>
          <a:noFill/>
        </p:spPr>
        <p:txBody>
          <a:bodyPr wrap="square" rtlCol="0">
            <a:spAutoFit/>
          </a:bodyPr>
          <a:lstStyle/>
          <a:p>
            <a:pPr algn="ctr"/>
            <a:r>
              <a:rPr lang="it-IT"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SOGGETTI BENEFICIARI</a:t>
            </a:r>
            <a:endPar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4" name="CasellaDiTesto 13"/>
          <p:cNvSpPr txBox="1"/>
          <p:nvPr/>
        </p:nvSpPr>
        <p:spPr>
          <a:xfrm>
            <a:off x="0" y="2924944"/>
            <a:ext cx="9144000" cy="1477328"/>
          </a:xfrm>
          <a:prstGeom prst="rect">
            <a:avLst/>
          </a:prstGeom>
          <a:noFill/>
        </p:spPr>
        <p:txBody>
          <a:bodyPr wrap="square" rtlCol="0">
            <a:spAutoFit/>
          </a:bodyPr>
          <a:lstStyle/>
          <a:p>
            <a:pPr marL="2509838" indent="-2509838"/>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1) </a:t>
            </a:r>
            <a:r>
              <a:rPr lang="it-IT" b="1" dirty="0" smtClean="0">
                <a:latin typeface="Arial Unicode MS" panose="020B0604020202020204" pitchFamily="34" charset="-128"/>
                <a:ea typeface="Arial Unicode MS" panose="020B0604020202020204" pitchFamily="34" charset="-128"/>
                <a:cs typeface="Arial Unicode MS" panose="020B0604020202020204" pitchFamily="34" charset="-128"/>
              </a:rPr>
              <a:t>AMMINISTRATORI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   precisazione: il regime agevolato non è applicabile nell’ipotesi in cui l’ufficio di amministratore rientri nell’oggetto della professione esercitata dal contribuente e quindi il relativo reddito rientri fra quelli di lavoro autonomo in base all’art. 50, comma 1, lett. c bis del TUIR.</a:t>
            </a:r>
            <a:endParaRPr lang="it-IT"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asellaDiTesto 7"/>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76</a:t>
            </a:fld>
            <a:endParaRPr lang="it-IT"/>
          </a:p>
        </p:txBody>
      </p:sp>
    </p:spTree>
    <p:extLst>
      <p:ext uri="{BB962C8B-B14F-4D97-AF65-F5344CB8AC3E}">
        <p14:creationId xmlns:p14="http://schemas.microsoft.com/office/powerpoint/2010/main" val="24285302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5" name="CasellaDiTesto 4"/>
          <p:cNvSpPr txBox="1"/>
          <p:nvPr/>
        </p:nvSpPr>
        <p:spPr>
          <a:xfrm>
            <a:off x="0" y="1762031"/>
            <a:ext cx="9144000" cy="369332"/>
          </a:xfrm>
          <a:prstGeom prst="rect">
            <a:avLst/>
          </a:prstGeom>
          <a:noFill/>
        </p:spPr>
        <p:txBody>
          <a:bodyPr wrap="square" rtlCol="0">
            <a:spAutoFit/>
          </a:bodyPr>
          <a:lstStyle/>
          <a:p>
            <a:pPr algn="ctr"/>
            <a:r>
              <a:rPr lang="it-IT"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SOGGETTI BENEFICIARI</a:t>
            </a:r>
            <a:endPar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4" name="CasellaDiTesto 13"/>
          <p:cNvSpPr txBox="1"/>
          <p:nvPr/>
        </p:nvSpPr>
        <p:spPr>
          <a:xfrm>
            <a:off x="4923" y="2348880"/>
            <a:ext cx="9144000" cy="3139321"/>
          </a:xfrm>
          <a:prstGeom prst="rect">
            <a:avLst/>
          </a:prstGeom>
          <a:noFill/>
        </p:spPr>
        <p:txBody>
          <a:bodyPr wrap="square" rtlCol="0">
            <a:spAutoFit/>
          </a:bodyPr>
          <a:lstStyle/>
          <a:p>
            <a:pPr marL="1787525" indent="-1787525"/>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2) </a:t>
            </a:r>
            <a:r>
              <a:rPr lang="it-IT" b="1" dirty="0" smtClean="0">
                <a:latin typeface="Arial Unicode MS" panose="020B0604020202020204" pitchFamily="34" charset="-128"/>
                <a:ea typeface="Arial Unicode MS" panose="020B0604020202020204" pitchFamily="34" charset="-128"/>
                <a:cs typeface="Arial Unicode MS" panose="020B0604020202020204" pitchFamily="34" charset="-128"/>
              </a:rPr>
              <a:t>DIPENDENTI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Per quanto riguarda i lavoratori subordinati occorre fare una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precisazione. Art</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 28 D.L. 179/2012: Disposizioni in materia di rapporto di lavoro subordinato in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startup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innovative.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Quanto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previsto da tale articolo vale per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5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anni dalla data di costituzione della start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up. In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materia di contratti a tempo determinato il Decreto Dignità ha modificato il D. </a:t>
            </a:r>
            <a:r>
              <a:rPr lang="it-IT" dirty="0" err="1">
                <a:latin typeface="Arial Unicode MS" panose="020B0604020202020204" pitchFamily="34" charset="-128"/>
                <a:ea typeface="Arial Unicode MS" panose="020B0604020202020204" pitchFamily="34" charset="-128"/>
                <a:cs typeface="Arial Unicode MS" panose="020B0604020202020204" pitchFamily="34" charset="-128"/>
              </a:rPr>
              <a:t>lgs</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 n. 81/2015. Fra le novità introdotte è opportuno ricordare le modifiche apportate all’art. 21 D. </a:t>
            </a:r>
            <a:r>
              <a:rPr lang="it-IT" dirty="0" err="1">
                <a:latin typeface="Arial Unicode MS" panose="020B0604020202020204" pitchFamily="34" charset="-128"/>
                <a:ea typeface="Arial Unicode MS" panose="020B0604020202020204" pitchFamily="34" charset="-128"/>
                <a:cs typeface="Arial Unicode MS" panose="020B0604020202020204" pitchFamily="34" charset="-128"/>
              </a:rPr>
              <a:t>Lgs</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 n. 81/2015 in tema di proroghe/rinnovi, riassunzione (stop and go).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Il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comma 3 dell’art. 21 sopra citato stabilisce che le start up innovative, per i primi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5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anni dalla data di costituzione, sono esenti dai limiti sui contratti a termine introdotti dal Decreto Dignità.</a:t>
            </a:r>
          </a:p>
        </p:txBody>
      </p:sp>
      <p:sp>
        <p:nvSpPr>
          <p:cNvPr id="7" name="CasellaDiTesto 6"/>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77</a:t>
            </a:fld>
            <a:endParaRPr lang="it-IT"/>
          </a:p>
        </p:txBody>
      </p:sp>
    </p:spTree>
    <p:extLst>
      <p:ext uri="{BB962C8B-B14F-4D97-AF65-F5344CB8AC3E}">
        <p14:creationId xmlns:p14="http://schemas.microsoft.com/office/powerpoint/2010/main" val="352216782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5" name="CasellaDiTesto 4"/>
          <p:cNvSpPr txBox="1"/>
          <p:nvPr/>
        </p:nvSpPr>
        <p:spPr>
          <a:xfrm>
            <a:off x="0" y="1762031"/>
            <a:ext cx="9144000" cy="369332"/>
          </a:xfrm>
          <a:prstGeom prst="rect">
            <a:avLst/>
          </a:prstGeom>
          <a:noFill/>
        </p:spPr>
        <p:txBody>
          <a:bodyPr wrap="square" rtlCol="0">
            <a:spAutoFit/>
          </a:bodyPr>
          <a:lstStyle/>
          <a:p>
            <a:pPr algn="ctr"/>
            <a:r>
              <a:rPr lang="it-IT"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SOGGETTI BENEFICIARI</a:t>
            </a:r>
            <a:endPar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4" name="CasellaDiTesto 13"/>
          <p:cNvSpPr txBox="1"/>
          <p:nvPr/>
        </p:nvSpPr>
        <p:spPr>
          <a:xfrm>
            <a:off x="4923" y="2132856"/>
            <a:ext cx="9144000" cy="4539704"/>
          </a:xfrm>
          <a:prstGeom prst="rect">
            <a:avLst/>
          </a:prstGeom>
          <a:noFill/>
        </p:spPr>
        <p:txBody>
          <a:bodyPr wrap="square" rtlCol="0">
            <a:spAutoFit/>
          </a:bodyPr>
          <a:lstStyle/>
          <a:p>
            <a:pPr marL="1787525" indent="-1787525"/>
            <a:r>
              <a:rPr lang="it-IT" dirty="0">
                <a:latin typeface="Arial Unicode MS" panose="020B0604020202020204" pitchFamily="34" charset="-128"/>
                <a:ea typeface="Arial Unicode MS" panose="020B0604020202020204" pitchFamily="34" charset="-128"/>
                <a:cs typeface="Arial Unicode MS" panose="020B0604020202020204" pitchFamily="34" charset="-128"/>
              </a:rPr>
              <a:t>2) </a:t>
            </a:r>
            <a:r>
              <a:rPr lang="it-IT" b="1" dirty="0">
                <a:latin typeface="Arial Unicode MS" panose="020B0604020202020204" pitchFamily="34" charset="-128"/>
                <a:ea typeface="Arial Unicode MS" panose="020B0604020202020204" pitchFamily="34" charset="-128"/>
                <a:cs typeface="Arial Unicode MS" panose="020B0604020202020204" pitchFamily="34" charset="-128"/>
              </a:rPr>
              <a:t>DIPENDENTI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it-IT"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1787525" indent="-1787525"/>
            <a:endParaRPr lang="it-IT" sz="900" dirty="0">
              <a:latin typeface="Arial Unicode MS" panose="020B0604020202020204" pitchFamily="34" charset="-128"/>
              <a:ea typeface="Arial Unicode MS" panose="020B0604020202020204" pitchFamily="34" charset="-128"/>
              <a:cs typeface="Arial Unicode MS" panose="020B0604020202020204" pitchFamily="34" charset="-128"/>
            </a:endParaRPr>
          </a:p>
          <a:p>
            <a:pPr defTabSz="246063"/>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Pertanto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per una start up innovativa, fermo restando il limite massimo di durata di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un contratto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a termine di 24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mesi:</a:t>
            </a:r>
          </a:p>
          <a:p>
            <a:pPr defTabSz="246063"/>
            <a:endParaRPr lang="it-IT" sz="1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803275" indent="-285750" defTabSz="246063">
              <a:buFont typeface="Arial" panose="020B0604020202020204" pitchFamily="34" charset="0"/>
              <a:buChar char="•"/>
            </a:pP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non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sono necessarie le </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causali;</a:t>
            </a:r>
          </a:p>
          <a:p>
            <a:pPr marL="803275" indent="-285750" defTabSz="246063">
              <a:buFont typeface="Arial" panose="020B0604020202020204" pitchFamily="34" charset="0"/>
              <a:buChar char="•"/>
            </a:pP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non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è previsto un numero massimo di proroghe</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it-IT"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803275" indent="-285750" defTabSz="246063">
              <a:buFont typeface="Arial" panose="020B0604020202020204" pitchFamily="34" charset="0"/>
              <a:buChar char="•"/>
            </a:pP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nel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caso di riassunzione non è necessario il rispetto dei giorni previsti dalla nuova normativa di c.d. stop and go.</a:t>
            </a:r>
          </a:p>
          <a:p>
            <a:pPr marL="1787525" indent="-1787525"/>
            <a:endParaRPr lang="it-IT"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Rimane </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anche per le start up innovative il limite previsto dall’art. 19, comma 1 D. </a:t>
            </a:r>
            <a:r>
              <a:rPr lang="it-IT" dirty="0" err="1">
                <a:latin typeface="Arial Unicode MS" panose="020B0604020202020204" pitchFamily="34" charset="-128"/>
                <a:ea typeface="Arial Unicode MS" panose="020B0604020202020204" pitchFamily="34" charset="-128"/>
                <a:cs typeface="Arial Unicode MS" panose="020B0604020202020204" pitchFamily="34" charset="-128"/>
              </a:rPr>
              <a:t>Lgs</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 n. 81/2015 di applicazione delle causali nel caso in cui il contratto a termine superi ab origine il limite di 12 mesi.</a:t>
            </a:r>
          </a:p>
          <a:p>
            <a:pPr marL="1787525" indent="-1787525"/>
            <a:endParaRPr lang="it-IT"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dirty="0">
                <a:latin typeface="Arial Unicode MS" panose="020B0604020202020204" pitchFamily="34" charset="-128"/>
                <a:ea typeface="Arial Unicode MS" panose="020B0604020202020204" pitchFamily="34" charset="-128"/>
                <a:cs typeface="Arial Unicode MS" panose="020B0604020202020204" pitchFamily="34" charset="-128"/>
              </a:rPr>
              <a:t>L’art. 23, comma 1 e 5 del D. </a:t>
            </a:r>
            <a:r>
              <a:rPr lang="it-IT" dirty="0" err="1">
                <a:latin typeface="Arial Unicode MS" panose="020B0604020202020204" pitchFamily="34" charset="-128"/>
                <a:ea typeface="Arial Unicode MS" panose="020B0604020202020204" pitchFamily="34" charset="-128"/>
                <a:cs typeface="Arial Unicode MS" panose="020B0604020202020204" pitchFamily="34" charset="-128"/>
              </a:rPr>
              <a:t>Lgs</a:t>
            </a:r>
            <a:r>
              <a:rPr lang="it-IT" dirty="0">
                <a:latin typeface="Arial Unicode MS" panose="020B0604020202020204" pitchFamily="34" charset="-128"/>
                <a:ea typeface="Arial Unicode MS" panose="020B0604020202020204" pitchFamily="34" charset="-128"/>
                <a:cs typeface="Arial Unicode MS" panose="020B0604020202020204" pitchFamily="34" charset="-128"/>
              </a:rPr>
              <a:t>. n. 81/2015 prevede che le start up innovative sono esenti dai limiti numerici legali e contrattuali (non si applica il limite del 20% di contratti a termine sul totale dei lavoratori assunti a tempo indeterminato)</a:t>
            </a:r>
          </a:p>
        </p:txBody>
      </p:sp>
      <p:sp>
        <p:nvSpPr>
          <p:cNvPr id="7" name="CasellaDiTesto 6"/>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78</a:t>
            </a:fld>
            <a:endParaRPr lang="it-IT"/>
          </a:p>
        </p:txBody>
      </p:sp>
    </p:spTree>
    <p:extLst>
      <p:ext uri="{BB962C8B-B14F-4D97-AF65-F5344CB8AC3E}">
        <p14:creationId xmlns:p14="http://schemas.microsoft.com/office/powerpoint/2010/main" val="18952293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2503924"/>
            <a:ext cx="9144000" cy="4093428"/>
          </a:xfrm>
          <a:prstGeom prst="rect">
            <a:avLst/>
          </a:prstGeom>
          <a:noFill/>
        </p:spPr>
        <p:txBody>
          <a:bodyPr wrap="square" rtlCol="0">
            <a:spAutoFit/>
          </a:bodyPr>
          <a:lstStyle/>
          <a:p>
            <a:pPr marL="3856038" indent="-3856038"/>
            <a:r>
              <a:rPr lang="it-IT" dirty="0">
                <a:latin typeface="Arial Unicode MS" panose="020B0604020202020204" pitchFamily="34" charset="-128"/>
                <a:ea typeface="Arial Unicode MS" panose="020B0604020202020204" pitchFamily="34" charset="-128"/>
                <a:cs typeface="Arial Unicode MS" panose="020B0604020202020204" pitchFamily="34" charset="-128"/>
              </a:rPr>
              <a:t>3</a:t>
            </a:r>
            <a:r>
              <a:rPr lang="it-IT"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it-IT" b="1" dirty="0" smtClean="0">
                <a:latin typeface="Arial Unicode MS" panose="020B0604020202020204" pitchFamily="34" charset="-128"/>
                <a:ea typeface="Arial Unicode MS" panose="020B0604020202020204" pitchFamily="34" charset="-128"/>
                <a:cs typeface="Arial Unicode MS" panose="020B0604020202020204" pitchFamily="34" charset="-128"/>
              </a:rPr>
              <a:t>COLLABORATORI </a:t>
            </a:r>
            <a:r>
              <a:rPr lang="it-IT" b="1" dirty="0">
                <a:latin typeface="Arial Unicode MS" panose="020B0604020202020204" pitchFamily="34" charset="-128"/>
                <a:ea typeface="Arial Unicode MS" panose="020B0604020202020204" pitchFamily="34" charset="-128"/>
                <a:cs typeface="Arial Unicode MS" panose="020B0604020202020204" pitchFamily="34" charset="-128"/>
              </a:rPr>
              <a:t>CONTINUTIVI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Tutti quei soggetti il cui reddito viene normalmente assimilato a quello da lavoro dipendente ai fini fiscali, diversi da prestatori di opere e servizi di cui al comma 4 dell’art. 27.</a:t>
            </a:r>
          </a:p>
          <a:p>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N.B. nella dicitura “</a:t>
            </a:r>
            <a:r>
              <a:rPr lang="it-IT" sz="20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collaboratoti continuativi</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di cui all’art. 27</a:t>
            </a:r>
          </a:p>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algn="ctr"/>
            <a:r>
              <a:rPr lang="it-IT" sz="2000" u="sng" dirty="0" smtClean="0">
                <a:latin typeface="Arial Unicode MS" panose="020B0604020202020204" pitchFamily="34" charset="-128"/>
                <a:ea typeface="Arial Unicode MS" panose="020B0604020202020204" pitchFamily="34" charset="-128"/>
                <a:cs typeface="Arial Unicode MS" panose="020B0604020202020204" pitchFamily="34" charset="-128"/>
              </a:rPr>
              <a:t>NON RIENTRANO I COLLABORATORI MERAMENTE OCCASIONALI </a:t>
            </a:r>
          </a:p>
          <a:p>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(il reddito dei collaboratori occasionali rientra nell’ambito dei redditi diversi ex art. 67, comma 1,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lett</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l) del TUIR.</a:t>
            </a:r>
          </a:p>
          <a:p>
            <a:r>
              <a:rPr lang="it-IT"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7" name="CasellaDiTesto 6"/>
          <p:cNvSpPr txBox="1"/>
          <p:nvPr/>
        </p:nvSpPr>
        <p:spPr>
          <a:xfrm>
            <a:off x="0" y="1762031"/>
            <a:ext cx="9144000" cy="369332"/>
          </a:xfrm>
          <a:prstGeom prst="rect">
            <a:avLst/>
          </a:prstGeom>
          <a:noFill/>
        </p:spPr>
        <p:txBody>
          <a:bodyPr wrap="square" rtlCol="0">
            <a:spAutoFit/>
          </a:bodyPr>
          <a:lstStyle/>
          <a:p>
            <a:pPr algn="ctr"/>
            <a:r>
              <a:rPr lang="it-IT"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SOGGETTI BENEFICIARI</a:t>
            </a:r>
            <a:endParaRPr lang="it-IT"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asellaDiTesto 7"/>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79</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6157" y="1916832"/>
            <a:ext cx="9042653" cy="2677656"/>
          </a:xfrm>
          <a:prstGeom prst="rect">
            <a:avLst/>
          </a:prstGeom>
          <a:noFill/>
        </p:spPr>
        <p:txBody>
          <a:bodyPr wrap="square" rtlCol="0">
            <a:spAutoFit/>
          </a:bodyPr>
          <a:lstStyle/>
          <a:p>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SOCIETA’ COOPERATIVE art.2511 </a:t>
            </a:r>
            <a:r>
              <a:rPr lang="it-IT" sz="2000" b="1"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c.c</a:t>
            </a:r>
            <a:r>
              <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e </a:t>
            </a:r>
            <a:r>
              <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seguenti</a:t>
            </a:r>
          </a:p>
          <a:p>
            <a:endPar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2000" b="1"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20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società cooperativa è una società costituita per gestire in comune un’impresa che si prefigge lo scopo di fornire innanzitutto agli stessi soci, attraverso lo scopo mutualistico, quei beni o servizi per il conseguimento dei quali la cooperativa è sorta.</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8</a:t>
            </a:fld>
            <a:endParaRPr lang="it-IT">
              <a:solidFill>
                <a:prstClr val="black">
                  <a:tint val="75000"/>
                </a:prstClr>
              </a:solidFill>
            </a:endParaRPr>
          </a:p>
        </p:txBody>
      </p:sp>
    </p:spTree>
    <p:extLst>
      <p:ext uri="{BB962C8B-B14F-4D97-AF65-F5344CB8AC3E}">
        <p14:creationId xmlns:p14="http://schemas.microsoft.com/office/powerpoint/2010/main" val="52838149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628800"/>
            <a:ext cx="9144000" cy="1323439"/>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SOGGETTI EMITTENTI</a:t>
            </a:r>
          </a:p>
          <a:p>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mj-lt"/>
              <a:buAutoNum type="arabi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START UP INNOVATIVA</a:t>
            </a:r>
          </a:p>
          <a:p>
            <a:pPr marL="457200" indent="-457200">
              <a:buFont typeface="+mj-lt"/>
              <a:buAutoNum type="arabi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SOCIETÀ DIRETTAMENTE CONTROLLATE DA STARTUP INNOVATIVA</a:t>
            </a:r>
          </a:p>
        </p:txBody>
      </p:sp>
      <p:cxnSp>
        <p:nvCxnSpPr>
          <p:cNvPr id="7" name="Connettore 2 6"/>
          <p:cNvCxnSpPr/>
          <p:nvPr/>
        </p:nvCxnSpPr>
        <p:spPr>
          <a:xfrm>
            <a:off x="4534412" y="2924944"/>
            <a:ext cx="3076" cy="568513"/>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1403648" y="3573016"/>
            <a:ext cx="7702764" cy="3170099"/>
          </a:xfrm>
          <a:prstGeom prst="rect">
            <a:avLst/>
          </a:prstGeom>
          <a:noFill/>
        </p:spPr>
        <p:txBody>
          <a:bodyPr wrap="square" rtlCol="0">
            <a:spAutoFit/>
          </a:bodyPr>
          <a:lstStyle/>
          <a:p>
            <a:pPr marL="457200" indent="-457200"/>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Art. 2359 c.c. “Sono considerate società controllate: </a:t>
            </a:r>
          </a:p>
          <a:p>
            <a:pPr marL="1619250" indent="-457200" defTabSz="89535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Società in cui un’altra società dispone della </a:t>
            </a:r>
            <a:r>
              <a:rPr lang="it-IT" sz="20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maggioranza dei voti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esercitabili nell’assemblea ordinaria;</a:t>
            </a:r>
          </a:p>
          <a:p>
            <a:pPr marL="1619250" indent="-457200" defTabSz="89535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Società in cui un’altra società dispone </a:t>
            </a:r>
            <a:r>
              <a:rPr lang="it-IT" sz="20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dei voti sufficienti per esercitare un’influenza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dominante nell’assemblea ordinaria;</a:t>
            </a:r>
          </a:p>
          <a:p>
            <a:pPr marL="1619250" indent="-457200" defTabSz="89535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Società che sono </a:t>
            </a:r>
            <a:r>
              <a:rPr lang="it-IT" sz="20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sotto l’influenza dominante</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di un’altra società in virtù di particolari vincoli contrattuali con essa.”</a:t>
            </a:r>
          </a:p>
        </p:txBody>
      </p:sp>
      <p:sp>
        <p:nvSpPr>
          <p:cNvPr id="9" name="CasellaDiTesto 8"/>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80</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628800"/>
            <a:ext cx="9144000" cy="400110"/>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STRUMENTI FINANZIARI ESCLUSI DAL REGIME INCENTIVANTE</a:t>
            </a:r>
          </a:p>
        </p:txBody>
      </p:sp>
      <p:cxnSp>
        <p:nvCxnSpPr>
          <p:cNvPr id="9" name="Connettore 2 8"/>
          <p:cNvCxnSpPr/>
          <p:nvPr/>
        </p:nvCxnSpPr>
        <p:spPr>
          <a:xfrm>
            <a:off x="4531336" y="2028910"/>
            <a:ext cx="3076" cy="1112058"/>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0" name="CasellaDiTesto 9"/>
          <p:cNvSpPr txBox="1"/>
          <p:nvPr/>
        </p:nvSpPr>
        <p:spPr>
          <a:xfrm>
            <a:off x="-37588" y="3369186"/>
            <a:ext cx="9144000" cy="707886"/>
          </a:xfrm>
          <a:prstGeom prst="rect">
            <a:avLst/>
          </a:prstGeom>
          <a:noFill/>
        </p:spPr>
        <p:txBody>
          <a:bodyPr wrap="square" rtlCol="0">
            <a:spAutoFit/>
          </a:bodyPr>
          <a:lstStyle/>
          <a:p>
            <a:pPr algn="ct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COMPENSI IN DENARO O PIANI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DI</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INCENTIVAZIONE CHE PREVEDONO L’ATTRIBUZIONE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DI</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UNA SOMMA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DI</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DENARO</a:t>
            </a:r>
          </a:p>
        </p:txBody>
      </p:sp>
      <p:sp>
        <p:nvSpPr>
          <p:cNvPr id="13" name="CasellaDiTesto 12"/>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81</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cxnSp>
        <p:nvCxnSpPr>
          <p:cNvPr id="7" name="Connettore 2 6"/>
          <p:cNvCxnSpPr/>
          <p:nvPr/>
        </p:nvCxnSpPr>
        <p:spPr>
          <a:xfrm>
            <a:off x="4531336" y="2172926"/>
            <a:ext cx="3076" cy="568513"/>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37588" y="1772816"/>
            <a:ext cx="9144000" cy="400110"/>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STRUMENTI FINANZIARI COMPRESI NEL REGIME INCENTIVANTE</a:t>
            </a:r>
          </a:p>
        </p:txBody>
      </p:sp>
      <p:sp>
        <p:nvSpPr>
          <p:cNvPr id="12" name="CasellaDiTesto 11"/>
          <p:cNvSpPr txBox="1"/>
          <p:nvPr/>
        </p:nvSpPr>
        <p:spPr>
          <a:xfrm>
            <a:off x="1402063" y="3284984"/>
            <a:ext cx="6264697" cy="1323439"/>
          </a:xfrm>
          <a:prstGeom prst="rect">
            <a:avLst/>
          </a:prstGeom>
          <a:noFill/>
        </p:spPr>
        <p:txBody>
          <a:bodyPr wrap="square" rtlCol="0">
            <a:spAutoFit/>
          </a:bodyPr>
          <a:lstStyle/>
          <a:p>
            <a:pPr marL="457200" indent="-457200">
              <a:buFont typeface="+mj-lt"/>
              <a:buAutoNum type="alphaL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AZIONI o QUOTE</a:t>
            </a:r>
          </a:p>
          <a:p>
            <a:pPr marL="457200" indent="-457200">
              <a:buFont typeface="+mj-lt"/>
              <a:buAutoNum type="alphaL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OPZIONI</a:t>
            </a:r>
          </a:p>
          <a:p>
            <a:pPr marL="457200" indent="-457200">
              <a:buFont typeface="+mj-lt"/>
              <a:buAutoNum type="alphaL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AZIONI o QUOTE SOGGETTE A LIMITAZIONI </a:t>
            </a:r>
          </a:p>
          <a:p>
            <a:pPr marL="457200" indent="-457200">
              <a:buFont typeface="+mj-lt"/>
              <a:buAutoNum type="alphaL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STRUMENTI FINANZIARI PARTECIPANTIVI</a:t>
            </a:r>
          </a:p>
        </p:txBody>
      </p:sp>
      <p:sp>
        <p:nvSpPr>
          <p:cNvPr id="13" name="CasellaDiTesto 12"/>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82</a:t>
            </a:fld>
            <a:endParaRPr lang="it-IT"/>
          </a:p>
        </p:txBody>
      </p:sp>
    </p:spTree>
    <p:extLst>
      <p:ext uri="{BB962C8B-B14F-4D97-AF65-F5344CB8AC3E}">
        <p14:creationId xmlns:p14="http://schemas.microsoft.com/office/powerpoint/2010/main" val="367201540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10" name="CasellaDiTesto 9"/>
          <p:cNvSpPr txBox="1"/>
          <p:nvPr/>
        </p:nvSpPr>
        <p:spPr>
          <a:xfrm>
            <a:off x="-37588" y="2276872"/>
            <a:ext cx="9144000" cy="1015663"/>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queste possono essere ordinarie oppure nel caso di start up innovativa è possibile attribuire azioni o quote di categoria particolare, ovvero con diritti diversi rispetto a quelli previsti per le azioni o quote ordinarie</a:t>
            </a:r>
          </a:p>
        </p:txBody>
      </p:sp>
      <p:sp>
        <p:nvSpPr>
          <p:cNvPr id="12" name="CasellaDiTesto 11"/>
          <p:cNvSpPr txBox="1"/>
          <p:nvPr/>
        </p:nvSpPr>
        <p:spPr>
          <a:xfrm>
            <a:off x="0" y="1637569"/>
            <a:ext cx="9144000" cy="400110"/>
          </a:xfrm>
          <a:prstGeom prst="rect">
            <a:avLst/>
          </a:prstGeom>
          <a:noFill/>
        </p:spPr>
        <p:txBody>
          <a:bodyPr wrap="square" rtlCol="0">
            <a:spAutoFit/>
          </a:bodyPr>
          <a:lstStyle/>
          <a:p>
            <a:pPr marL="457200" indent="-457200">
              <a:buFont typeface="+mj-lt"/>
              <a:buAutoNum type="alphaL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AZIONI o QUOTE</a:t>
            </a:r>
          </a:p>
        </p:txBody>
      </p:sp>
      <p:sp>
        <p:nvSpPr>
          <p:cNvPr id="13" name="CasellaDiTesto 12"/>
          <p:cNvSpPr txBox="1"/>
          <p:nvPr/>
        </p:nvSpPr>
        <p:spPr>
          <a:xfrm>
            <a:off x="4923" y="3499261"/>
            <a:ext cx="9144000" cy="3170099"/>
          </a:xfrm>
          <a:prstGeom prst="rect">
            <a:avLst/>
          </a:prstGeom>
          <a:noFill/>
        </p:spPr>
        <p:txBody>
          <a:bodyPr wrap="square" rtlCol="0">
            <a:spAutoFit/>
          </a:bodyPr>
          <a:lstStyle/>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AZIONI O QUOTE APPARTENENTI AD UNA </a:t>
            </a:r>
            <a:r>
              <a:rPr lang="it-IT" sz="20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CATEGORIA PARTICOLARE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lo </a:t>
            </a:r>
            <a:r>
              <a:rPr lang="it-IT" sz="2000" u="sng" dirty="0" smtClean="0">
                <a:latin typeface="Arial Unicode MS" panose="020B0604020202020204" pitchFamily="34" charset="-128"/>
                <a:ea typeface="Arial Unicode MS" panose="020B0604020202020204" pitchFamily="34" charset="-128"/>
                <a:cs typeface="Arial Unicode MS" panose="020B0604020202020204" pitchFamily="34" charset="-128"/>
              </a:rPr>
              <a:t>statuto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della start up può prevedere la possibilità di emettere azioni o quote dotate di </a:t>
            </a:r>
            <a:r>
              <a:rPr lang="it-IT" sz="2000" u="sng" dirty="0" smtClean="0">
                <a:latin typeface="Arial Unicode MS" panose="020B0604020202020204" pitchFamily="34" charset="-128"/>
                <a:ea typeface="Arial Unicode MS" panose="020B0604020202020204" pitchFamily="34" charset="-128"/>
                <a:cs typeface="Arial Unicode MS" panose="020B0604020202020204" pitchFamily="34" charset="-128"/>
              </a:rPr>
              <a:t>diritti economici e/o amministrativi diversi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o ulteriori rispetto a quelli comunemente attribuiti a tutti i soci. (es. il diritto di essere soddisfatti in via prioritaria in caso di liquidazione della società).</a:t>
            </a:r>
          </a:p>
          <a:p>
            <a:pPr algn="just"/>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 questa ipotesi però in tema di utili i diritti particolari non potranno consistere in una percentuale maggiorata dei dividendi, almeno per i primi 5 anni di costituzione della società, dato il divieto di distribuzione utili previsto dal decreto.</a:t>
            </a:r>
          </a:p>
        </p:txBody>
      </p:sp>
      <p:sp>
        <p:nvSpPr>
          <p:cNvPr id="8" name="CasellaDiTesto 7"/>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83</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12" name="CasellaDiTesto 11"/>
          <p:cNvSpPr txBox="1"/>
          <p:nvPr/>
        </p:nvSpPr>
        <p:spPr>
          <a:xfrm>
            <a:off x="0" y="1637569"/>
            <a:ext cx="9144000" cy="400110"/>
          </a:xfrm>
          <a:prstGeom prst="rect">
            <a:avLst/>
          </a:prstGeom>
          <a:noFill/>
        </p:spPr>
        <p:txBody>
          <a:bodyPr wrap="square" rtlCol="0">
            <a:spAutoFit/>
          </a:bodyPr>
          <a:lstStyle/>
          <a:p>
            <a:pPr marL="457200" indent="-457200">
              <a:buFont typeface="+mj-lt"/>
              <a:buAutoNum type="alphaL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AZIONI o QUOTE</a:t>
            </a:r>
          </a:p>
        </p:txBody>
      </p:sp>
      <p:sp>
        <p:nvSpPr>
          <p:cNvPr id="13" name="CasellaDiTesto 12"/>
          <p:cNvSpPr txBox="1"/>
          <p:nvPr/>
        </p:nvSpPr>
        <p:spPr>
          <a:xfrm>
            <a:off x="0" y="2276872"/>
            <a:ext cx="9144000" cy="3477875"/>
          </a:xfrm>
          <a:prstGeom prst="rect">
            <a:avLst/>
          </a:prstGeom>
          <a:noFill/>
        </p:spPr>
        <p:txBody>
          <a:bodyPr wrap="square" rtlCol="0">
            <a:spAutoFit/>
          </a:bodyPr>
          <a:lstStyle/>
          <a:p>
            <a:pPr algn="just"/>
            <a:r>
              <a:rPr lang="it-IT" sz="20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DIRITTI ORDINARI DEI SOCI</a:t>
            </a:r>
          </a:p>
          <a:p>
            <a:pPr algn="just"/>
            <a:r>
              <a:rPr lang="it-IT" sz="2000" b="1" u="sng"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Natura:</a:t>
            </a:r>
          </a:p>
          <a:p>
            <a:pPr algn="just"/>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Amministrativa (es. diritto di intervento in assemblea, diritto di voto, diritto di impugnazione delle delibere assembleari)</a:t>
            </a:r>
          </a:p>
          <a:p>
            <a:pPr algn="just">
              <a:buFont typeface="Arial" pitchFamily="34" charset="0"/>
              <a:buChar char="•"/>
            </a:pPr>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Patrimoniale (es. diritto agli utili e diritto alla quota di liquidazione)</a:t>
            </a:r>
          </a:p>
          <a:p>
            <a:pPr algn="just">
              <a:buFont typeface="Arial" pitchFamily="34" charset="0"/>
              <a:buChar char="•"/>
            </a:pPr>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Mista (es. diritto di sottoscrivere le quote in caso di aumento di capitale, diritto di recesso).</a:t>
            </a:r>
          </a:p>
        </p:txBody>
      </p:sp>
      <p:sp>
        <p:nvSpPr>
          <p:cNvPr id="7" name="CasellaDiTesto 6"/>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84</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10" name="CasellaDiTesto 9"/>
          <p:cNvSpPr txBox="1"/>
          <p:nvPr/>
        </p:nvSpPr>
        <p:spPr>
          <a:xfrm>
            <a:off x="-37588" y="2276872"/>
            <a:ext cx="9144000" cy="2554545"/>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queste consistono nell’attribuire ai beneficiari il diritto a sottoscrivere ad un prezzo determinato azioni o quote di futura emissione da parte della società emittente.</a:t>
            </a:r>
          </a:p>
          <a:p>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Generalmente sono concesse gratuitamente.</a:t>
            </a:r>
          </a:p>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Non possono essere esercitate prima della data di maturazione, che coincide con il raggiungimento degli obiettivi di performance predeterminati oppure con la continuazione del rapporto di lavoro per un periodo di tempo prestabilito.</a:t>
            </a:r>
          </a:p>
        </p:txBody>
      </p:sp>
      <p:sp>
        <p:nvSpPr>
          <p:cNvPr id="12" name="CasellaDiTesto 11"/>
          <p:cNvSpPr txBox="1"/>
          <p:nvPr/>
        </p:nvSpPr>
        <p:spPr>
          <a:xfrm>
            <a:off x="0" y="1637569"/>
            <a:ext cx="9144000" cy="400110"/>
          </a:xfrm>
          <a:prstGeom prst="rect">
            <a:avLst/>
          </a:prstGeom>
          <a:noFill/>
        </p:spPr>
        <p:txBody>
          <a:bodyPr wrap="square" rtlCol="0">
            <a:spAutoFit/>
          </a:bodyPr>
          <a:lstStyle/>
          <a:p>
            <a:pPr marL="457200" indent="-457200">
              <a:buFont typeface="+mj-lt"/>
              <a:buAutoNum type="alphaLcParenR" startAt="2"/>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OPZIONI</a:t>
            </a:r>
          </a:p>
        </p:txBody>
      </p:sp>
      <p:sp>
        <p:nvSpPr>
          <p:cNvPr id="7" name="CasellaDiTesto 6"/>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85</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10" name="CasellaDiTesto 9"/>
          <p:cNvSpPr txBox="1"/>
          <p:nvPr/>
        </p:nvSpPr>
        <p:spPr>
          <a:xfrm>
            <a:off x="-37588" y="2276872"/>
            <a:ext cx="9144000" cy="2862322"/>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per tali azioni o quote le limitazioni sono relative al loro trasferimento per un periodo di tempo predeterminato dalla società emittente.</a:t>
            </a:r>
          </a:p>
          <a:p>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 questo caso il percettore ha il diritto di ottenere in un momento successivo rispetto alla loro attribuzione la titolarità effettiva di azioni o quote della società emittente.</a:t>
            </a:r>
          </a:p>
          <a:p>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Quindi queste azioni o quote valgono solo dopo che è decorso il periodo di maturazione.</a:t>
            </a:r>
          </a:p>
        </p:txBody>
      </p:sp>
      <p:sp>
        <p:nvSpPr>
          <p:cNvPr id="12" name="CasellaDiTesto 11"/>
          <p:cNvSpPr txBox="1"/>
          <p:nvPr/>
        </p:nvSpPr>
        <p:spPr>
          <a:xfrm>
            <a:off x="0" y="1637569"/>
            <a:ext cx="9144000" cy="400110"/>
          </a:xfrm>
          <a:prstGeom prst="rect">
            <a:avLst/>
          </a:prstGeom>
          <a:noFill/>
        </p:spPr>
        <p:txBody>
          <a:bodyPr wrap="square" rtlCol="0">
            <a:spAutoFit/>
          </a:bodyPr>
          <a:lstStyle/>
          <a:p>
            <a:pPr marL="457200" indent="-457200">
              <a:buFont typeface="+mj-lt"/>
              <a:buAutoNum type="alphaLcParenR" startAt="3"/>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AZIONI o  QUOTE SOGGETTE A LIMITAZIONI</a:t>
            </a:r>
          </a:p>
        </p:txBody>
      </p:sp>
      <p:sp>
        <p:nvSpPr>
          <p:cNvPr id="7" name="CasellaDiTesto 6"/>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86</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10" name="CasellaDiTesto 9"/>
          <p:cNvSpPr txBox="1"/>
          <p:nvPr/>
        </p:nvSpPr>
        <p:spPr>
          <a:xfrm>
            <a:off x="-37588" y="2276872"/>
            <a:ext cx="9144000" cy="4585871"/>
          </a:xfrm>
          <a:prstGeom prst="rect">
            <a:avLst/>
          </a:prstGeom>
          <a:noFill/>
        </p:spPr>
        <p:txBody>
          <a:bodyPr wrap="square" rtlCol="0">
            <a:spAutoFit/>
          </a:bodyPr>
          <a:lstStyle/>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sono strumenti similari alle azioni la cui remunerazione è costituita totalmente dalla partecipazione ai risultati economici della società emittente.</a:t>
            </a:r>
          </a:p>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Possono essere emessi da SPA o SRL Ordinaria e i termini e condizioni di emissione devono essere regolati nel loro statuto e tramite apposito regolamento. </a:t>
            </a:r>
          </a:p>
          <a:p>
            <a:pPr algn="just"/>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Esempio di punti regolati nello statuto:</a:t>
            </a:r>
          </a:p>
          <a:p>
            <a:pPr marL="1428750" indent="-628650"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Emissione di strumenti finanziari partecipativi</a:t>
            </a:r>
          </a:p>
          <a:p>
            <a:pPr marL="1428750" indent="-628650" algn="just"/>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1428750" indent="-628650" algn="just" defTabSz="70485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Eventuale diritto a procedere alla nomina di un membro del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C.d.A</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1428750" indent="-628650" algn="just" defTabSz="704850">
              <a:buFont typeface="Arial" pitchFamily="34" charset="0"/>
              <a:buChar char="•"/>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1428750" indent="-628650"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Eventuale modalità di cessione a terzi</a:t>
            </a:r>
          </a:p>
          <a:p>
            <a:pPr marL="1428750" indent="-628650" algn="just">
              <a:buFont typeface="Arial" pitchFamily="34" charset="0"/>
              <a:buChar char="•"/>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1428750" indent="-628650"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Sanzioni in caso di inadempimento rispetto all’apporto di servizi</a:t>
            </a:r>
          </a:p>
          <a:p>
            <a:pPr marL="1428750" indent="-628650" algn="just">
              <a:buFont typeface="Arial" pitchFamily="34" charset="0"/>
              <a:buChar char="•"/>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1428750" indent="-628650"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Ipotesi di recesso spettanti a titolari di strumenti finanziari partecipativi, ovvero l’eventuale diritto di riscatto.</a:t>
            </a:r>
          </a:p>
        </p:txBody>
      </p:sp>
      <p:sp>
        <p:nvSpPr>
          <p:cNvPr id="12" name="CasellaDiTesto 11"/>
          <p:cNvSpPr txBox="1"/>
          <p:nvPr/>
        </p:nvSpPr>
        <p:spPr>
          <a:xfrm>
            <a:off x="0" y="1637569"/>
            <a:ext cx="9144000" cy="400110"/>
          </a:xfrm>
          <a:prstGeom prst="rect">
            <a:avLst/>
          </a:prstGeom>
          <a:noFill/>
        </p:spPr>
        <p:txBody>
          <a:bodyPr wrap="square" rtlCol="0">
            <a:spAutoFit/>
          </a:bodyPr>
          <a:lstStyle/>
          <a:p>
            <a:pPr marL="457200" indent="-457200">
              <a:buFont typeface="+mj-lt"/>
              <a:buAutoNum type="alphaLcParenR" startAt="4"/>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STRUMENTI FINANZIARI PARTECIPATIVI</a:t>
            </a:r>
          </a:p>
        </p:txBody>
      </p:sp>
      <p:sp>
        <p:nvSpPr>
          <p:cNvPr id="7" name="CasellaDiTesto 6"/>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87</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10" name="CasellaDiTesto 9"/>
          <p:cNvSpPr txBox="1"/>
          <p:nvPr/>
        </p:nvSpPr>
        <p:spPr>
          <a:xfrm>
            <a:off x="-37588" y="2276872"/>
            <a:ext cx="9144000" cy="400110"/>
          </a:xfrm>
          <a:prstGeom prst="rect">
            <a:avLst/>
          </a:prstGeom>
          <a:noFill/>
        </p:spPr>
        <p:txBody>
          <a:bodyPr wrap="square" rtlCol="0">
            <a:spAutoFit/>
          </a:bodyPr>
          <a:lstStyle/>
          <a:p>
            <a:pPr algn="ct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Possono conferire</a:t>
            </a:r>
          </a:p>
        </p:txBody>
      </p:sp>
      <p:sp>
        <p:nvSpPr>
          <p:cNvPr id="12" name="CasellaDiTesto 11"/>
          <p:cNvSpPr txBox="1"/>
          <p:nvPr/>
        </p:nvSpPr>
        <p:spPr>
          <a:xfrm>
            <a:off x="0" y="1637569"/>
            <a:ext cx="9144000" cy="400110"/>
          </a:xfrm>
          <a:prstGeom prst="rect">
            <a:avLst/>
          </a:prstGeom>
          <a:noFill/>
        </p:spPr>
        <p:txBody>
          <a:bodyPr wrap="square" rtlCol="0">
            <a:spAutoFit/>
          </a:bodyPr>
          <a:lstStyle/>
          <a:p>
            <a:pPr marL="457200" indent="-457200">
              <a:buFont typeface="+mj-lt"/>
              <a:buAutoNum type="alphaLcParenR" startAt="4"/>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STRUMENTI FINANZIARI PARTECIPATIVI</a:t>
            </a:r>
          </a:p>
        </p:txBody>
      </p:sp>
      <p:sp>
        <p:nvSpPr>
          <p:cNvPr id="7" name="CasellaDiTesto 6"/>
          <p:cNvSpPr txBox="1"/>
          <p:nvPr/>
        </p:nvSpPr>
        <p:spPr>
          <a:xfrm>
            <a:off x="678645" y="3244914"/>
            <a:ext cx="2741227" cy="400110"/>
          </a:xfrm>
          <a:prstGeom prst="rect">
            <a:avLst/>
          </a:prstGeom>
          <a:noFill/>
        </p:spPr>
        <p:txBody>
          <a:bodyPr wrap="square" rtlCol="0">
            <a:spAutoFit/>
          </a:bodyPr>
          <a:lstStyle/>
          <a:p>
            <a:pPr algn="ct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Diritti patrimoniali</a:t>
            </a:r>
          </a:p>
        </p:txBody>
      </p:sp>
      <p:sp>
        <p:nvSpPr>
          <p:cNvPr id="8" name="CasellaDiTesto 7"/>
          <p:cNvSpPr txBox="1"/>
          <p:nvPr/>
        </p:nvSpPr>
        <p:spPr>
          <a:xfrm>
            <a:off x="5220072" y="3212976"/>
            <a:ext cx="2741227" cy="400110"/>
          </a:xfrm>
          <a:prstGeom prst="rect">
            <a:avLst/>
          </a:prstGeom>
          <a:noFill/>
        </p:spPr>
        <p:txBody>
          <a:bodyPr wrap="square" rtlCol="0">
            <a:spAutoFit/>
          </a:bodyPr>
          <a:lstStyle/>
          <a:p>
            <a:pPr algn="ct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Diritti amministrativi</a:t>
            </a:r>
          </a:p>
        </p:txBody>
      </p:sp>
      <p:cxnSp>
        <p:nvCxnSpPr>
          <p:cNvPr id="9" name="Connettore 2 8"/>
          <p:cNvCxnSpPr/>
          <p:nvPr/>
        </p:nvCxnSpPr>
        <p:spPr>
          <a:xfrm flipH="1">
            <a:off x="3059832" y="2596389"/>
            <a:ext cx="1333816" cy="587841"/>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4393648" y="2596389"/>
            <a:ext cx="1006444" cy="587841"/>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325620" y="4221088"/>
            <a:ext cx="8780792" cy="1323439"/>
          </a:xfrm>
          <a:prstGeom prst="rect">
            <a:avLst/>
          </a:prstGeom>
          <a:noFill/>
        </p:spPr>
        <p:txBody>
          <a:bodyPr wrap="square" rtlCol="0">
            <a:spAutoFit/>
          </a:bodyPr>
          <a:lstStyle/>
          <a:p>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Accordo/Regolamento da inserire nello statuto deve disciplinare dettagliatamente i termini e le condizioni di emissione e/o maturazione (soprattutto nel caso in cui l’assegnazione sia estesa ad un numero elevato di beneficiari</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17" name="CasellaDiTesto 16"/>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88</a:t>
            </a:fld>
            <a:endParaRPr lang="it-IT"/>
          </a:p>
        </p:txBody>
      </p:sp>
    </p:spTree>
    <p:extLst>
      <p:ext uri="{BB962C8B-B14F-4D97-AF65-F5344CB8AC3E}">
        <p14:creationId xmlns:p14="http://schemas.microsoft.com/office/powerpoint/2010/main" val="212941378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10" name="CasellaDiTesto 9"/>
          <p:cNvSpPr txBox="1"/>
          <p:nvPr/>
        </p:nvSpPr>
        <p:spPr>
          <a:xfrm>
            <a:off x="1122768" y="2852936"/>
            <a:ext cx="7121639" cy="3785652"/>
          </a:xfrm>
          <a:prstGeom prst="rect">
            <a:avLst/>
          </a:prstGeom>
          <a:noFill/>
        </p:spPr>
        <p:txBody>
          <a:bodyPr wrap="square" rtlCol="0">
            <a:spAutoFit/>
          </a:bodyPr>
          <a:lstStyle/>
          <a:p>
            <a:pPr marL="533400" indent="-438150"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Previsione di specifici obiettivi di performance individuali/aziendali a cui legare la maturazione dei diritti sottesi agli strumenti finanziari;</a:t>
            </a:r>
          </a:p>
          <a:p>
            <a:pPr marL="533400" indent="-438150"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Inserire quale condizione alla maturazione dei diritti la continuazione del rapporto di lavoro per un periodo di tempo;</a:t>
            </a:r>
          </a:p>
          <a:p>
            <a:pPr marL="533400" indent="-438150"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Obbligare i beneficiari a mantenere gli strumenti finanziari anche per un certo periodo di tempo successivo alla maturazione degli stessi;</a:t>
            </a:r>
          </a:p>
          <a:p>
            <a:pPr marL="533400" indent="-438150" algn="just">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Disciplinare espressamente la liquidazione degli strumenti finanziari in caso di cessazione anticipata del rapporto  di lavoro.</a:t>
            </a:r>
          </a:p>
        </p:txBody>
      </p:sp>
      <p:sp>
        <p:nvSpPr>
          <p:cNvPr id="12" name="CasellaDiTesto 11"/>
          <p:cNvSpPr txBox="1"/>
          <p:nvPr/>
        </p:nvSpPr>
        <p:spPr>
          <a:xfrm>
            <a:off x="9728" y="1637569"/>
            <a:ext cx="9144000" cy="400110"/>
          </a:xfrm>
          <a:prstGeom prst="rect">
            <a:avLst/>
          </a:prstGeom>
          <a:noFill/>
        </p:spPr>
        <p:txBody>
          <a:bodyPr wrap="square" rtlCol="0">
            <a:spAutoFit/>
          </a:bodyPr>
          <a:lstStyle/>
          <a:p>
            <a:pPr marL="457200" indent="-457200">
              <a:buFont typeface="+mj-lt"/>
              <a:buAutoNum type="alphaLcParenR" startAt="4"/>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STRUMENTI FINANZIARI PARTECIPATIVI</a:t>
            </a:r>
          </a:p>
        </p:txBody>
      </p:sp>
      <p:sp>
        <p:nvSpPr>
          <p:cNvPr id="11" name="CasellaDiTesto 10"/>
          <p:cNvSpPr txBox="1"/>
          <p:nvPr/>
        </p:nvSpPr>
        <p:spPr>
          <a:xfrm>
            <a:off x="323528" y="2308810"/>
            <a:ext cx="7418997" cy="400110"/>
          </a:xfrm>
          <a:prstGeom prst="rect">
            <a:avLst/>
          </a:prstGeom>
          <a:noFill/>
        </p:spPr>
        <p:txBody>
          <a:bodyPr wrap="square" rtlCol="0">
            <a:spAutoFit/>
          </a:bodyPr>
          <a:lstStyle/>
          <a:p>
            <a:pPr marL="95250" algn="just"/>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Esempi di ciò che potrebbe essere inserito nel regolamento:</a:t>
            </a:r>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 name="CasellaDiTesto 12"/>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89</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sp>
        <p:nvSpPr>
          <p:cNvPr id="2" name="CasellaDiTesto 1"/>
          <p:cNvSpPr txBox="1"/>
          <p:nvPr/>
        </p:nvSpPr>
        <p:spPr>
          <a:xfrm>
            <a:off x="2411760" y="221797"/>
            <a:ext cx="5976664" cy="677108"/>
          </a:xfrm>
          <a:prstGeom prst="rect">
            <a:avLst/>
          </a:prstGeom>
          <a:noFill/>
        </p:spPr>
        <p:txBody>
          <a:bodyPr wrap="square" rtlCol="0">
            <a:spAutoFit/>
          </a:bodyPr>
          <a:lstStyle/>
          <a:p>
            <a:r>
              <a:rPr lang="it-IT" sz="2000" dirty="0">
                <a:solidFill>
                  <a:prstClr val="white"/>
                </a:solidFill>
                <a:latin typeface="Arial Unicode MS" panose="020B0604020202020204" pitchFamily="34" charset="-128"/>
                <a:ea typeface="Arial Unicode MS" panose="020B0604020202020204" pitchFamily="34" charset="-128"/>
                <a:cs typeface="Arial Unicode MS" panose="020B0604020202020204" pitchFamily="34" charset="-128"/>
              </a:rPr>
              <a:t>Gli aspetti legali per la costituzione di una startup</a:t>
            </a:r>
          </a:p>
          <a:p>
            <a:endParaRPr lang="it-IT" dirty="0">
              <a:solidFill>
                <a:prstClr val="black"/>
              </a:solidFill>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prstClr val="white"/>
                </a:solidFill>
              </a:rPr>
              <a:t>Unione Industriale Pisana</a:t>
            </a:r>
            <a:endParaRPr lang="it-IT" sz="1600" dirty="0">
              <a:solidFill>
                <a:prstClr val="white"/>
              </a:solidFill>
            </a:endParaRPr>
          </a:p>
        </p:txBody>
      </p:sp>
      <p:sp>
        <p:nvSpPr>
          <p:cNvPr id="5" name="CasellaDiTesto 4"/>
          <p:cNvSpPr txBox="1"/>
          <p:nvPr/>
        </p:nvSpPr>
        <p:spPr>
          <a:xfrm>
            <a:off x="4923" y="1349745"/>
            <a:ext cx="9144000" cy="400110"/>
          </a:xfrm>
          <a:prstGeom prst="rect">
            <a:avLst/>
          </a:prstGeom>
          <a:noFill/>
        </p:spPr>
        <p:txBody>
          <a:bodyPr wrap="square" rtlCol="0">
            <a:spAutoFit/>
          </a:bodyPr>
          <a:lstStyle/>
          <a:p>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Società di capitali</a:t>
            </a:r>
            <a:endParaRPr lang="it-IT"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asellaDiTesto 5"/>
          <p:cNvSpPr txBox="1"/>
          <p:nvPr/>
        </p:nvSpPr>
        <p:spPr>
          <a:xfrm>
            <a:off x="-6157" y="1916832"/>
            <a:ext cx="9042653" cy="4524315"/>
          </a:xfrm>
          <a:prstGeom prst="rect">
            <a:avLst/>
          </a:prstGeom>
          <a:noFill/>
        </p:spPr>
        <p:txBody>
          <a:bodyPr wrap="square" rtlCol="0">
            <a:spAutoFit/>
          </a:bodyPr>
          <a:lstStyle/>
          <a:p>
            <a:pPr marL="622300" algn="just"/>
            <a:endParaRPr lang="it-IT" sz="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Costituzione: ATTO PUBBLICO;</a:t>
            </a: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Capitale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sociale: capitale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variabile (minimo 3 soci)</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Conferimenti</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10795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Denaro</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al momento della costituzione deve essere versato c/o una banca almeno il 25% dei conferimenti in </a:t>
            </a: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denaro;</a:t>
            </a: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1079500" indent="-457200" algn="just">
              <a:buFont typeface="+mj-lt"/>
              <a:buAutoNum type="arabicPeriod"/>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Beni </a:t>
            </a: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in natura e crediti: chi conferisce beni in natura e/o crediti deve presentare una relazione giurata di un esperto ,nominato dal tribunale, che attesti il valore dei beni e dei crediti.</a:t>
            </a:r>
          </a:p>
          <a:p>
            <a:pPr marL="698500" indent="-342900" algn="just">
              <a:buFont typeface="Arial" panose="020B0604020202020204" pitchFamily="34" charset="0"/>
              <a:buChar char="•"/>
            </a:pPr>
            <a:endPar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Partecipazioni: sono rappresentate da azioni o quote;</a:t>
            </a:r>
          </a:p>
          <a:p>
            <a:pPr marL="698500" indent="-342900" algn="just">
              <a:buFont typeface="Arial" panose="020B0604020202020204" pitchFamily="34" charset="0"/>
              <a:buChar char="•"/>
            </a:pPr>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98500" indent="-342900" algn="just">
              <a:buFont typeface="Arial" panose="020B0604020202020204" pitchFamily="34" charset="0"/>
              <a:buChar char="•"/>
            </a:pPr>
            <a:r>
              <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Amministrazione: se lo statuto lo prevede possono essere anche non soci.</a:t>
            </a:r>
          </a:p>
          <a:p>
            <a:pPr marL="355600" algn="just"/>
            <a:endParaRPr lang="it-IT" sz="20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Segnaposto numero diapositiva 6"/>
          <p:cNvSpPr>
            <a:spLocks noGrp="1"/>
          </p:cNvSpPr>
          <p:nvPr>
            <p:ph type="sldNum" sz="quarter" idx="12"/>
          </p:nvPr>
        </p:nvSpPr>
        <p:spPr/>
        <p:txBody>
          <a:bodyPr/>
          <a:lstStyle/>
          <a:p>
            <a:fld id="{B31324A0-4534-4A25-BD13-0AC576F63B19}" type="slidenum">
              <a:rPr lang="it-IT" smtClean="0">
                <a:solidFill>
                  <a:prstClr val="black">
                    <a:tint val="75000"/>
                  </a:prstClr>
                </a:solidFill>
              </a:rPr>
              <a:pPr/>
              <a:t>9</a:t>
            </a:fld>
            <a:endParaRPr lang="it-IT">
              <a:solidFill>
                <a:prstClr val="black">
                  <a:tint val="75000"/>
                </a:prstClr>
              </a:solidFill>
            </a:endParaRPr>
          </a:p>
        </p:txBody>
      </p:sp>
    </p:spTree>
    <p:extLst>
      <p:ext uri="{BB962C8B-B14F-4D97-AF65-F5344CB8AC3E}">
        <p14:creationId xmlns:p14="http://schemas.microsoft.com/office/powerpoint/2010/main" val="121783301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628800"/>
            <a:ext cx="9144000" cy="400110"/>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ASSEGNAZIONE </a:t>
            </a:r>
            <a:r>
              <a:rPr lang="it-IT" sz="2000" b="1" dirty="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DI</a:t>
            </a:r>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AZIONI, QUOTE O OPZIONI </a:t>
            </a:r>
          </a:p>
        </p:txBody>
      </p:sp>
      <p:sp>
        <p:nvSpPr>
          <p:cNvPr id="8" name="CasellaDiTesto 7"/>
          <p:cNvSpPr txBox="1"/>
          <p:nvPr/>
        </p:nvSpPr>
        <p:spPr>
          <a:xfrm>
            <a:off x="1907704" y="2856711"/>
            <a:ext cx="5295927" cy="1631216"/>
          </a:xfrm>
          <a:prstGeom prst="rect">
            <a:avLst/>
          </a:prstGeom>
          <a:noFill/>
        </p:spPr>
        <p:txBody>
          <a:bodyPr wrap="square" rtlCol="0">
            <a:spAutoFit/>
          </a:bodyPr>
          <a:lstStyle/>
          <a:p>
            <a:pPr marL="457200" indent="-457200">
              <a:buFont typeface="+mj-lt"/>
              <a:buAutoNum type="alphaL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 titolo gratuito</a:t>
            </a:r>
          </a:p>
          <a:p>
            <a:pPr marL="457200" indent="-457200"/>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mj-lt"/>
              <a:buAutoNum type="alphaLcParenR" startAt="2"/>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 titolo oneroso</a:t>
            </a:r>
          </a:p>
          <a:p>
            <a:pPr marL="457200" indent="-457200"/>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mj-lt"/>
              <a:buAutoNum type="alphaLcParenR" startAt="3"/>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Attraverso cessioni di azioni o quote</a:t>
            </a:r>
          </a:p>
        </p:txBody>
      </p:sp>
      <p:sp>
        <p:nvSpPr>
          <p:cNvPr id="7" name="CasellaDiTesto 6"/>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90</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628800"/>
            <a:ext cx="9144000" cy="400110"/>
          </a:xfrm>
          <a:prstGeom prst="rect">
            <a:avLst/>
          </a:prstGeom>
          <a:noFill/>
        </p:spPr>
        <p:txBody>
          <a:bodyPr wrap="square" rtlCol="0">
            <a:spAutoFit/>
          </a:bodyPr>
          <a:lstStyle/>
          <a:p>
            <a:pPr marL="457200" indent="-457200">
              <a:buFont typeface="+mj-lt"/>
              <a:buAutoNum type="alphaL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 TITOLO GRATUITO</a:t>
            </a:r>
          </a:p>
        </p:txBody>
      </p:sp>
      <p:sp>
        <p:nvSpPr>
          <p:cNvPr id="8" name="CasellaDiTesto 7"/>
          <p:cNvSpPr txBox="1"/>
          <p:nvPr/>
        </p:nvSpPr>
        <p:spPr>
          <a:xfrm>
            <a:off x="240022" y="2348880"/>
            <a:ext cx="8903978" cy="1323439"/>
          </a:xfrm>
          <a:prstGeom prst="rect">
            <a:avLst/>
          </a:prstGeom>
          <a:noFill/>
        </p:spPr>
        <p:txBody>
          <a:bodyPr wrap="square" rtlCol="0">
            <a:spAutoFit/>
          </a:bodyPr>
          <a:lstStyle/>
          <a:p>
            <a:pPr marL="457200" indent="-457200"/>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l’art. 2349 c.c</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fa riferimento esclusivamente alla categoria di “</a:t>
            </a:r>
            <a:r>
              <a:rPr lang="it-IT" sz="2000" b="1" i="1" dirty="0" smtClean="0">
                <a:latin typeface="Arial Unicode MS" panose="020B0604020202020204" pitchFamily="34" charset="-128"/>
                <a:ea typeface="Arial Unicode MS" panose="020B0604020202020204" pitchFamily="34" charset="-128"/>
                <a:cs typeface="Arial Unicode MS" panose="020B0604020202020204" pitchFamily="34" charset="-128"/>
              </a:rPr>
              <a:t>prestatori di lavoro dipendente</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 si osservi come una parte della dottrina riconduca nell’ambito applicativo della disposizione anche i lavoratori parasubordinati, quali i collaboratori continuativi.</a:t>
            </a:r>
          </a:p>
        </p:txBody>
      </p:sp>
      <p:sp>
        <p:nvSpPr>
          <p:cNvPr id="7" name="CasellaDiTesto 6"/>
          <p:cNvSpPr txBox="1"/>
          <p:nvPr/>
        </p:nvSpPr>
        <p:spPr>
          <a:xfrm>
            <a:off x="240022" y="3672319"/>
            <a:ext cx="7848872" cy="1015663"/>
          </a:xfrm>
          <a:prstGeom prst="rect">
            <a:avLst/>
          </a:prstGeom>
          <a:noFill/>
        </p:spPr>
        <p:txBody>
          <a:bodyPr wrap="square" rtlCol="0">
            <a:spAutoFit/>
          </a:bodyPr>
          <a:lstStyle/>
          <a:p>
            <a:pPr marL="457200" indent="-457200"/>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Assegnazione: </a:t>
            </a:r>
          </a:p>
          <a:p>
            <a:pPr marL="1257300" indent="-4572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Tramite assemblea straordinaria</a:t>
            </a:r>
          </a:p>
          <a:p>
            <a:pPr marL="1257300" indent="-4572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Nella misura degli utili distribuibili</a:t>
            </a:r>
          </a:p>
        </p:txBody>
      </p:sp>
      <p:sp>
        <p:nvSpPr>
          <p:cNvPr id="9" name="CasellaDiTesto 8"/>
          <p:cNvSpPr txBox="1"/>
          <p:nvPr/>
        </p:nvSpPr>
        <p:spPr>
          <a:xfrm>
            <a:off x="240022" y="4840382"/>
            <a:ext cx="8652458" cy="707886"/>
          </a:xfrm>
          <a:prstGeom prst="rect">
            <a:avLst/>
          </a:prstGeom>
          <a:noFill/>
        </p:spPr>
        <p:txBody>
          <a:bodyPr wrap="square" rtlCol="0">
            <a:spAutoFit/>
          </a:bodyPr>
          <a:lstStyle/>
          <a:p>
            <a:pPr marL="95250"/>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Nel caso di amministratori/altri soggetti non legati alla start up da un vincolo di subordinazione</a:t>
            </a:r>
          </a:p>
        </p:txBody>
      </p:sp>
      <p:sp>
        <p:nvSpPr>
          <p:cNvPr id="12" name="CasellaDiTesto 11"/>
          <p:cNvSpPr txBox="1"/>
          <p:nvPr/>
        </p:nvSpPr>
        <p:spPr>
          <a:xfrm>
            <a:off x="259072" y="5154736"/>
            <a:ext cx="8897821" cy="1323439"/>
          </a:xfrm>
          <a:prstGeom prst="rect">
            <a:avLst/>
          </a:prstGeom>
          <a:noFill/>
        </p:spPr>
        <p:txBody>
          <a:bodyPr wrap="square" rtlCol="0">
            <a:spAutoFit/>
          </a:bodyPr>
          <a:lstStyle/>
          <a:p>
            <a:pPr marL="95250" indent="3676650"/>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le azioni o quote possono essere assegnate gratuitamente, previa delibera della assemblea straordinaria, nella misura degli utili netti risultanti dal bilancio, dedotta la quota da destinarsi a riserva legale.</a:t>
            </a:r>
          </a:p>
        </p:txBody>
      </p:sp>
      <p:cxnSp>
        <p:nvCxnSpPr>
          <p:cNvPr id="10" name="Connettore 2 9"/>
          <p:cNvCxnSpPr/>
          <p:nvPr/>
        </p:nvCxnSpPr>
        <p:spPr>
          <a:xfrm>
            <a:off x="3450936" y="5377408"/>
            <a:ext cx="576064" cy="0"/>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91</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628800"/>
            <a:ext cx="9144000" cy="400110"/>
          </a:xfrm>
          <a:prstGeom prst="rect">
            <a:avLst/>
          </a:prstGeom>
          <a:noFill/>
        </p:spPr>
        <p:txBody>
          <a:bodyPr wrap="square" rtlCol="0">
            <a:spAutoFit/>
          </a:bodyPr>
          <a:lstStyle/>
          <a:p>
            <a:pPr marL="457200" indent="-457200">
              <a:buFont typeface="+mj-lt"/>
              <a:buAutoNum type="alphaLcParen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 TITOLO GRATUITO</a:t>
            </a:r>
          </a:p>
        </p:txBody>
      </p:sp>
      <p:sp>
        <p:nvSpPr>
          <p:cNvPr id="8" name="CasellaDiTesto 7"/>
          <p:cNvSpPr txBox="1"/>
          <p:nvPr/>
        </p:nvSpPr>
        <p:spPr>
          <a:xfrm>
            <a:off x="240022" y="2348880"/>
            <a:ext cx="8903978" cy="1015663"/>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Dal comminato disposto degli artt. 2389 c.c. e 2432 c.c. si deduce che gli utili a cui sono destinati gli amministratori devono in ogni caso coprire il valore nominale delle azioni/quote e l’eventuale sovrapprezzo. 	</a:t>
            </a:r>
          </a:p>
        </p:txBody>
      </p:sp>
      <p:sp>
        <p:nvSpPr>
          <p:cNvPr id="7" name="CasellaDiTesto 6"/>
          <p:cNvSpPr txBox="1"/>
          <p:nvPr/>
        </p:nvSpPr>
        <p:spPr>
          <a:xfrm>
            <a:off x="240022" y="4152439"/>
            <a:ext cx="7848872" cy="1015663"/>
          </a:xfrm>
          <a:prstGeom prst="rect">
            <a:avLst/>
          </a:prstGeom>
          <a:noFill/>
        </p:spPr>
        <p:txBody>
          <a:bodyPr wrap="square" rtlCol="0">
            <a:spAutoFit/>
          </a:bodyPr>
          <a:lstStyle/>
          <a:p>
            <a:pPr>
              <a:tabLst>
                <a:tab pos="0" algn="l"/>
              </a:tabLst>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 entrambi i casi il capitale viene aumentato dalla assemblea straordinaria in misura corrispondente agli utili che si intendono attribuire.</a:t>
            </a:r>
          </a:p>
        </p:txBody>
      </p:sp>
      <p:cxnSp>
        <p:nvCxnSpPr>
          <p:cNvPr id="10" name="Connettore 2 9"/>
          <p:cNvCxnSpPr/>
          <p:nvPr/>
        </p:nvCxnSpPr>
        <p:spPr>
          <a:xfrm>
            <a:off x="3851920" y="3364543"/>
            <a:ext cx="0" cy="787896"/>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3779912" y="2708920"/>
            <a:ext cx="259228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92</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628800"/>
            <a:ext cx="9144000" cy="400110"/>
          </a:xfrm>
          <a:prstGeom prst="rect">
            <a:avLst/>
          </a:prstGeom>
          <a:noFill/>
        </p:spPr>
        <p:txBody>
          <a:bodyPr wrap="square" rtlCol="0">
            <a:spAutoFit/>
          </a:bodyPr>
          <a:lstStyle/>
          <a:p>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artt. 2389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c.c</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8" name="CasellaDiTesto 7"/>
          <p:cNvSpPr txBox="1"/>
          <p:nvPr/>
        </p:nvSpPr>
        <p:spPr>
          <a:xfrm>
            <a:off x="240022" y="2348880"/>
            <a:ext cx="8580450" cy="3785652"/>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I</a:t>
            </a:r>
            <a:r>
              <a:rPr lang="it-IT" sz="2000" i="1" dirty="0" err="1" smtClean="0">
                <a:latin typeface="Arial Unicode MS" panose="020B0604020202020204" pitchFamily="34" charset="-128"/>
                <a:ea typeface="Arial Unicode MS" panose="020B0604020202020204" pitchFamily="34" charset="-128"/>
                <a:cs typeface="Arial Unicode MS" panose="020B0604020202020204" pitchFamily="34" charset="-128"/>
              </a:rPr>
              <a:t>compensi</a:t>
            </a: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i="1" dirty="0">
                <a:latin typeface="Arial Unicode MS" panose="020B0604020202020204" pitchFamily="34" charset="-128"/>
                <a:ea typeface="Arial Unicode MS" panose="020B0604020202020204" pitchFamily="34" charset="-128"/>
                <a:cs typeface="Arial Unicode MS" panose="020B0604020202020204" pitchFamily="34" charset="-128"/>
              </a:rPr>
              <a:t>spettanti ai membri del consiglio di amministrazione e del comitato esecutivo sono stabiliti </a:t>
            </a: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all'atto </a:t>
            </a:r>
            <a:r>
              <a:rPr lang="it-IT" sz="2000" i="1" dirty="0">
                <a:latin typeface="Arial Unicode MS" panose="020B0604020202020204" pitchFamily="34" charset="-128"/>
                <a:ea typeface="Arial Unicode MS" panose="020B0604020202020204" pitchFamily="34" charset="-128"/>
                <a:cs typeface="Arial Unicode MS" panose="020B0604020202020204" pitchFamily="34" charset="-128"/>
              </a:rPr>
              <a:t>della nomina o </a:t>
            </a: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dall'assemblea.</a:t>
            </a:r>
            <a:endParaRPr lang="it-IT" sz="2000" i="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2000" i="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i="1" dirty="0">
                <a:latin typeface="Arial Unicode MS" panose="020B0604020202020204" pitchFamily="34" charset="-128"/>
                <a:ea typeface="Arial Unicode MS" panose="020B0604020202020204" pitchFamily="34" charset="-128"/>
                <a:cs typeface="Arial Unicode MS" panose="020B0604020202020204" pitchFamily="34" charset="-128"/>
              </a:rPr>
              <a:t>Essi possono essere costituiti in tutto o in parte da partecipazioni agli utili </a:t>
            </a: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o </a:t>
            </a:r>
            <a:r>
              <a:rPr lang="it-IT" sz="2000" i="1" dirty="0">
                <a:latin typeface="Arial Unicode MS" panose="020B0604020202020204" pitchFamily="34" charset="-128"/>
                <a:ea typeface="Arial Unicode MS" panose="020B0604020202020204" pitchFamily="34" charset="-128"/>
                <a:cs typeface="Arial Unicode MS" panose="020B0604020202020204" pitchFamily="34" charset="-128"/>
              </a:rPr>
              <a:t>dall'attribuzione del diritto di sottoscrivere a prezzo predeterminato azioni di futura </a:t>
            </a: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emissione.</a:t>
            </a:r>
            <a:endParaRPr lang="it-IT" sz="2000" i="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it-IT" sz="2000" i="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it-IT" sz="2000" i="1" dirty="0">
                <a:latin typeface="Arial Unicode MS" panose="020B0604020202020204" pitchFamily="34" charset="-128"/>
                <a:ea typeface="Arial Unicode MS" panose="020B0604020202020204" pitchFamily="34" charset="-128"/>
                <a:cs typeface="Arial Unicode MS" panose="020B0604020202020204" pitchFamily="34" charset="-128"/>
              </a:rPr>
              <a:t>La rimunerazione degli amministratori investiti di particolari cariche in conformità dello statuto è stabilita dal consiglio di amministrazione, sentito il parere del collegio sindacale. Se lo statuto lo prevede, l'assemblea può determinare un importo complessivo per la remunerazione di tutti gli amministratori, inclusi quelli investiti di particolari cariche</a:t>
            </a: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13" name="CasellaDiTesto 12"/>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93</a:t>
            </a:fld>
            <a:endParaRPr lang="it-IT"/>
          </a:p>
        </p:txBody>
      </p:sp>
    </p:spTree>
    <p:extLst>
      <p:ext uri="{BB962C8B-B14F-4D97-AF65-F5344CB8AC3E}">
        <p14:creationId xmlns:p14="http://schemas.microsoft.com/office/powerpoint/2010/main" val="361572808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7" name="CasellaDiTesto 6"/>
          <p:cNvSpPr txBox="1"/>
          <p:nvPr/>
        </p:nvSpPr>
        <p:spPr>
          <a:xfrm>
            <a:off x="240022" y="2492896"/>
            <a:ext cx="7848872" cy="1323439"/>
          </a:xfrm>
          <a:prstGeom prst="rect">
            <a:avLst/>
          </a:prstGeom>
          <a:noFill/>
        </p:spPr>
        <p:txBody>
          <a:bodyPr wrap="square" rtlCol="0">
            <a:spAutoFit/>
          </a:bodyPr>
          <a:lstStyle/>
          <a:p>
            <a:pPr>
              <a:tabLst>
                <a:tab pos="0" algn="l"/>
              </a:tabLst>
            </a:pP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«Le </a:t>
            </a:r>
            <a:r>
              <a:rPr lang="it-IT" sz="2000" i="1" dirty="0">
                <a:latin typeface="Arial Unicode MS" panose="020B0604020202020204" pitchFamily="34" charset="-128"/>
                <a:ea typeface="Arial Unicode MS" panose="020B0604020202020204" pitchFamily="34" charset="-128"/>
                <a:cs typeface="Arial Unicode MS" panose="020B0604020202020204" pitchFamily="34" charset="-128"/>
              </a:rPr>
              <a:t>partecipazioni agli utili eventualmente spettanti ai promotori, ai soci fondatori e agli amministratori sono computate sugli utili netti risultanti dal bilancio, fatta deduzione della quota di riserva legale</a:t>
            </a:r>
            <a:r>
              <a:rPr lang="it-IT"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it-IT" sz="2000"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a:tabLst>
                <a:tab pos="0" algn="l"/>
              </a:tabLst>
            </a:pPr>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CasellaDiTesto 11"/>
          <p:cNvSpPr txBox="1"/>
          <p:nvPr/>
        </p:nvSpPr>
        <p:spPr>
          <a:xfrm>
            <a:off x="-14731" y="1628800"/>
            <a:ext cx="9144000" cy="400110"/>
          </a:xfrm>
          <a:prstGeom prst="rect">
            <a:avLst/>
          </a:prstGeom>
          <a:noFill/>
        </p:spPr>
        <p:txBody>
          <a:bodyPr wrap="square" rtlCol="0">
            <a:spAutoFit/>
          </a:bodyPr>
          <a:lstStyle/>
          <a:p>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artt. 2432 c.c</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9" name="CasellaDiTesto 8"/>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94</a:t>
            </a:fld>
            <a:endParaRPr lang="it-IT"/>
          </a:p>
        </p:txBody>
      </p:sp>
    </p:spTree>
    <p:extLst>
      <p:ext uri="{BB962C8B-B14F-4D97-AF65-F5344CB8AC3E}">
        <p14:creationId xmlns:p14="http://schemas.microsoft.com/office/powerpoint/2010/main" val="395645106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628800"/>
            <a:ext cx="9144000" cy="400110"/>
          </a:xfrm>
          <a:prstGeom prst="rect">
            <a:avLst/>
          </a:prstGeom>
          <a:noFill/>
        </p:spPr>
        <p:txBody>
          <a:bodyPr wrap="square" rtlCol="0">
            <a:spAutoFit/>
          </a:bodyPr>
          <a:lstStyle/>
          <a:p>
            <a:pPr marL="457200" indent="-457200">
              <a:buFont typeface="+mj-lt"/>
              <a:buAutoNum type="alphaLcParenR" startAt="2"/>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 TITOLO ONEROSO</a:t>
            </a:r>
          </a:p>
        </p:txBody>
      </p:sp>
      <p:sp>
        <p:nvSpPr>
          <p:cNvPr id="8" name="CasellaDiTesto 7"/>
          <p:cNvSpPr txBox="1"/>
          <p:nvPr/>
        </p:nvSpPr>
        <p:spPr>
          <a:xfrm>
            <a:off x="240022" y="2348880"/>
            <a:ext cx="8903978" cy="1323439"/>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azioni o quote attribuite mediante aumenti di capitale a pagamento offerti in sottoscrizione ai lavoratori dipendenti di start up o di società che controllano o che sono controllate dalla start up, oppure ai amministratori e agli altri soggetti non legati alla start up da un vincolo di subordinazione.</a:t>
            </a:r>
          </a:p>
        </p:txBody>
      </p:sp>
      <p:sp>
        <p:nvSpPr>
          <p:cNvPr id="7" name="CasellaDiTesto 6"/>
          <p:cNvSpPr txBox="1"/>
          <p:nvPr/>
        </p:nvSpPr>
        <p:spPr>
          <a:xfrm>
            <a:off x="240022" y="3997513"/>
            <a:ext cx="7848872" cy="1631216"/>
          </a:xfrm>
          <a:prstGeom prst="rect">
            <a:avLst/>
          </a:prstGeom>
          <a:noFill/>
        </p:spPr>
        <p:txBody>
          <a:bodyPr wrap="square" rtlCol="0">
            <a:spAutoFit/>
          </a:bodyPr>
          <a:lstStyle/>
          <a:p>
            <a:pPr marL="457200" indent="-457200"/>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Assegnazione: </a:t>
            </a:r>
          </a:p>
          <a:p>
            <a:pPr marL="1257300" indent="-4572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Con delibera della assemblea straordinaria</a:t>
            </a:r>
          </a:p>
          <a:p>
            <a:pPr marL="800100"/>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1257300" indent="-457200">
              <a:buFont typeface="Arial" pitchFamily="34" charset="0"/>
              <a:buChar char="•"/>
            </a:pPr>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1257300" indent="-4572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 caso di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S.p.a</a:t>
            </a:r>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11" name="Connettore 2 10"/>
          <p:cNvCxnSpPr/>
          <p:nvPr/>
        </p:nvCxnSpPr>
        <p:spPr>
          <a:xfrm>
            <a:off x="3563887" y="5445224"/>
            <a:ext cx="1001955" cy="0"/>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4692011" y="4937392"/>
            <a:ext cx="3744416" cy="1015663"/>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la delibera deve prevedere l’esclusione del diritto di opzione degli altri soci.</a:t>
            </a:r>
          </a:p>
        </p:txBody>
      </p:sp>
      <p:sp>
        <p:nvSpPr>
          <p:cNvPr id="12" name="CasellaDiTesto 11"/>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95</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628800"/>
            <a:ext cx="9144000" cy="400110"/>
          </a:xfrm>
          <a:prstGeom prst="rect">
            <a:avLst/>
          </a:prstGeom>
          <a:noFill/>
        </p:spPr>
        <p:txBody>
          <a:bodyPr wrap="square" rtlCol="0">
            <a:spAutoFit/>
          </a:bodyPr>
          <a:lstStyle/>
          <a:p>
            <a:pPr marL="457200" indent="-457200">
              <a:buFont typeface="+mj-lt"/>
              <a:buAutoNum type="alphaLcParenR" startAt="2"/>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ATTRAVERSO CESSIONE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DI</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AZIONI o QUOTE PROPRIE</a:t>
            </a:r>
          </a:p>
        </p:txBody>
      </p:sp>
      <p:sp>
        <p:nvSpPr>
          <p:cNvPr id="8" name="CasellaDiTesto 7"/>
          <p:cNvSpPr txBox="1"/>
          <p:nvPr/>
        </p:nvSpPr>
        <p:spPr>
          <a:xfrm>
            <a:off x="240022" y="2348880"/>
            <a:ext cx="8903978" cy="1323439"/>
          </a:xfrm>
          <a:prstGeom prst="rect">
            <a:avLst/>
          </a:prstGeom>
          <a:noFill/>
        </p:spPr>
        <p:txBody>
          <a:bodyPr wrap="square" rtlCol="0">
            <a:spAutoFit/>
          </a:bodyPr>
          <a:lstStyle/>
          <a:p>
            <a:pPr lvl="0"/>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il soggetto abilitato può acquistare azioni o quote proprie e successivamente assegnarle ai propri beneficiari.</a:t>
            </a:r>
          </a:p>
          <a:p>
            <a:pPr lvl="0"/>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Tale acquisto può avvenire a titolo oneroso o a titolo gratuito.</a:t>
            </a:r>
          </a:p>
          <a:p>
            <a:pPr lvl="0"/>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CasellaDiTesto 6"/>
          <p:cNvSpPr txBox="1"/>
          <p:nvPr/>
        </p:nvSpPr>
        <p:spPr>
          <a:xfrm>
            <a:off x="240022" y="3597403"/>
            <a:ext cx="2171738" cy="400110"/>
          </a:xfrm>
          <a:prstGeom prst="rect">
            <a:avLst/>
          </a:prstGeom>
          <a:noFill/>
        </p:spPr>
        <p:txBody>
          <a:bodyPr wrap="square" rtlCol="0">
            <a:spAutoFit/>
          </a:bodyPr>
          <a:lstStyle/>
          <a:p>
            <a:pPr marL="457200" indent="-457200"/>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Titolo oneroso</a:t>
            </a:r>
          </a:p>
        </p:txBody>
      </p:sp>
      <p:cxnSp>
        <p:nvCxnSpPr>
          <p:cNvPr id="11" name="Connettore 2 10"/>
          <p:cNvCxnSpPr/>
          <p:nvPr/>
        </p:nvCxnSpPr>
        <p:spPr>
          <a:xfrm>
            <a:off x="2082293" y="3826063"/>
            <a:ext cx="792088" cy="0"/>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2873147" y="3472120"/>
            <a:ext cx="6264696" cy="707886"/>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con l’utilizzo delle riserve disponibili risultanti dall’ultimo bilancio approvato. </a:t>
            </a:r>
          </a:p>
        </p:txBody>
      </p:sp>
      <p:sp>
        <p:nvSpPr>
          <p:cNvPr id="10" name="CasellaDiTesto 9"/>
          <p:cNvSpPr txBox="1"/>
          <p:nvPr/>
        </p:nvSpPr>
        <p:spPr>
          <a:xfrm>
            <a:off x="240022" y="4741113"/>
            <a:ext cx="2171738" cy="400110"/>
          </a:xfrm>
          <a:prstGeom prst="rect">
            <a:avLst/>
          </a:prstGeom>
          <a:noFill/>
        </p:spPr>
        <p:txBody>
          <a:bodyPr wrap="square" rtlCol="0">
            <a:spAutoFit/>
          </a:bodyPr>
          <a:lstStyle/>
          <a:p>
            <a:pPr marL="457200" indent="-457200"/>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Titolo gratuito</a:t>
            </a:r>
          </a:p>
        </p:txBody>
      </p:sp>
      <p:cxnSp>
        <p:nvCxnSpPr>
          <p:cNvPr id="13" name="Connettore 2 12"/>
          <p:cNvCxnSpPr/>
          <p:nvPr/>
        </p:nvCxnSpPr>
        <p:spPr>
          <a:xfrm>
            <a:off x="2089820" y="4941168"/>
            <a:ext cx="792088" cy="0"/>
          </a:xfrm>
          <a:prstGeom prst="straightConnector1">
            <a:avLst/>
          </a:prstGeom>
          <a:ln w="38100">
            <a:solidFill>
              <a:srgbClr val="004388"/>
            </a:solidFill>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2881908" y="4371201"/>
            <a:ext cx="6264696" cy="1323439"/>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la competenza a deliberare spetta alla assemblea ordinaria. Il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cda</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esegue l’acquisto costituendo una riserva indisponibile di pari valore delle stesse nel bilancio di esercizio in cui avviene l’acquisto.</a:t>
            </a:r>
          </a:p>
        </p:txBody>
      </p:sp>
      <p:sp>
        <p:nvSpPr>
          <p:cNvPr id="16" name="CasellaDiTesto 15"/>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96</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516722"/>
            <a:ext cx="9144000" cy="400110"/>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ASSEGNAZIONE </a:t>
            </a:r>
            <a:r>
              <a:rPr lang="it-IT" sz="2000" b="1" dirty="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DI</a:t>
            </a:r>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STRUMENTI FINANZIARI PARTECIPATIVI</a:t>
            </a:r>
          </a:p>
        </p:txBody>
      </p:sp>
      <p:sp>
        <p:nvSpPr>
          <p:cNvPr id="7" name="CasellaDiTesto 6"/>
          <p:cNvSpPr txBox="1"/>
          <p:nvPr/>
        </p:nvSpPr>
        <p:spPr>
          <a:xfrm>
            <a:off x="4923" y="2445856"/>
            <a:ext cx="9139077" cy="1938992"/>
          </a:xfrm>
          <a:prstGeom prst="rect">
            <a:avLst/>
          </a:prstGeom>
          <a:noFill/>
        </p:spPr>
        <p:txBody>
          <a:bodyPr wrap="square" rtlCol="0">
            <a:spAutoFit/>
          </a:bodyPr>
          <a:lstStyle/>
          <a:p>
            <a:pPr lvl="0"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 necessaria la delibera della assemblea straordinaria e la possibilità di assegnare gli strumenti finanziari partecipativi dovrà essere prevista espressamente dallo statuto.</a:t>
            </a:r>
          </a:p>
          <a:p>
            <a:pPr lvl="0" algn="just"/>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just"/>
            <a:r>
              <a:rPr lang="it-IT" sz="2000" i="1" u="sng" dirty="0" smtClean="0">
                <a:latin typeface="Arial Unicode MS" panose="020B0604020202020204" pitchFamily="34" charset="-128"/>
                <a:ea typeface="Arial Unicode MS" panose="020B0604020202020204" pitchFamily="34" charset="-128"/>
                <a:cs typeface="Arial Unicode MS" panose="020B0604020202020204" pitchFamily="34" charset="-128"/>
              </a:rPr>
              <a:t>Non ci sono bozze standard per i regolamenti </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che prevedono l’assegnazione degli strumenti finanziari partecipativi.</a:t>
            </a:r>
          </a:p>
        </p:txBody>
      </p:sp>
      <p:sp>
        <p:nvSpPr>
          <p:cNvPr id="9" name="CasellaDiTesto 8"/>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97</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516722"/>
            <a:ext cx="9144000" cy="400110"/>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ASSEGNAZIONE </a:t>
            </a:r>
            <a:r>
              <a:rPr lang="it-IT" sz="2000" b="1" dirty="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DI</a:t>
            </a:r>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STRUMENTI FINANZIARI PARTECIPATIVI</a:t>
            </a:r>
          </a:p>
        </p:txBody>
      </p:sp>
      <p:sp>
        <p:nvSpPr>
          <p:cNvPr id="8" name="CasellaDiTesto 7"/>
          <p:cNvSpPr txBox="1"/>
          <p:nvPr/>
        </p:nvSpPr>
        <p:spPr>
          <a:xfrm>
            <a:off x="11080" y="2276872"/>
            <a:ext cx="9132920" cy="4093428"/>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Nello statuto e nel regolamento è comunque opportuno sempre regolare:</a:t>
            </a:r>
          </a:p>
          <a:p>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1950" lvl="0" indent="-2667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Emissione degli strumenti finanziari partecipativi</a:t>
            </a:r>
          </a:p>
          <a:p>
            <a:pPr marL="361950" lvl="0" indent="-266700">
              <a:buFont typeface="Arial" pitchFamily="34" charset="0"/>
              <a:buChar char="•"/>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1950" lvl="0" indent="-2667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Eventuale diritto a procedere alla nomina di un membro del </a:t>
            </a:r>
            <a:r>
              <a:rPr lang="it-IT"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C.d.A.</a:t>
            </a: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 che rappresenti gli interessi dei titolari di SFP</a:t>
            </a:r>
          </a:p>
          <a:p>
            <a:pPr marL="361950" lvl="0" indent="-266700">
              <a:buFont typeface="Arial" pitchFamily="34" charset="0"/>
              <a:buChar char="•"/>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1950" lvl="0" indent="-2667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Eventuale modalità di circolazione a terzi</a:t>
            </a:r>
          </a:p>
          <a:p>
            <a:pPr marL="361950" lvl="0" indent="-266700">
              <a:buFont typeface="Arial" pitchFamily="34" charset="0"/>
              <a:buChar char="•"/>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1950" lvl="0" indent="-2667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Sanzioni in caso di inadempimento rispetto all’apporto di servizi</a:t>
            </a:r>
          </a:p>
          <a:p>
            <a:pPr marL="361950" lvl="0" indent="-266700">
              <a:buFont typeface="Arial" pitchFamily="34" charset="0"/>
              <a:buChar char="•"/>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1950" lvl="0" indent="-2667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Eventuale presenza dell’assemblea speciale e gli obblighi di procedere alla sua convocazione in coordinamento con l’assemblea generale</a:t>
            </a:r>
          </a:p>
          <a:p>
            <a:pPr marL="361950" lvl="0" indent="-266700">
              <a:buFont typeface="Arial" pitchFamily="34" charset="0"/>
              <a:buChar char="•"/>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61950" lvl="0" indent="-2667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Le ipotesi di recesso spettanti ai titolari di strumenti finanziari partecipativi ovvero l’eventuale diritto di riscatto.</a:t>
            </a:r>
          </a:p>
        </p:txBody>
      </p:sp>
      <p:sp>
        <p:nvSpPr>
          <p:cNvPr id="9" name="CasellaDiTesto 8"/>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98</a:t>
            </a:fld>
            <a:endParaRPr lang="it-IT"/>
          </a:p>
        </p:txBody>
      </p:sp>
    </p:spTree>
    <p:extLst>
      <p:ext uri="{BB962C8B-B14F-4D97-AF65-F5344CB8AC3E}">
        <p14:creationId xmlns:p14="http://schemas.microsoft.com/office/powerpoint/2010/main" val="145146614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gradFill>
          <a:gsLst>
            <a:gs pos="0">
              <a:srgbClr val="004387"/>
            </a:gs>
            <a:gs pos="17000">
              <a:srgbClr val="004388"/>
            </a:gs>
            <a:gs pos="21000">
              <a:schemeClr val="bg1"/>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22" y="53268"/>
            <a:ext cx="882747" cy="84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4923" y="898905"/>
            <a:ext cx="2736304" cy="338554"/>
          </a:xfrm>
          <a:prstGeom prst="rect">
            <a:avLst/>
          </a:prstGeom>
          <a:noFill/>
        </p:spPr>
        <p:txBody>
          <a:bodyPr wrap="square" rtlCol="0">
            <a:spAutoFit/>
          </a:bodyPr>
          <a:lstStyle/>
          <a:p>
            <a:pPr algn="ctr"/>
            <a:r>
              <a:rPr lang="it-IT" sz="1600" dirty="0" smtClean="0">
                <a:solidFill>
                  <a:schemeClr val="bg1"/>
                </a:solidFill>
              </a:rPr>
              <a:t>Unione Industriale Pisana</a:t>
            </a:r>
            <a:endParaRPr lang="it-IT" sz="1600" dirty="0">
              <a:solidFill>
                <a:schemeClr val="bg1"/>
              </a:solidFill>
            </a:endParaRPr>
          </a:p>
        </p:txBody>
      </p:sp>
      <p:sp>
        <p:nvSpPr>
          <p:cNvPr id="6" name="CasellaDiTesto 5"/>
          <p:cNvSpPr txBox="1"/>
          <p:nvPr/>
        </p:nvSpPr>
        <p:spPr>
          <a:xfrm>
            <a:off x="-6157" y="1340768"/>
            <a:ext cx="9144000" cy="400110"/>
          </a:xfrm>
          <a:prstGeom prst="rect">
            <a:avLst/>
          </a:prstGeom>
          <a:noFill/>
        </p:spPr>
        <p:txBody>
          <a:bodyPr wrap="square" rtlCol="0">
            <a:spAutoFit/>
          </a:bodyPr>
          <a:lstStyle/>
          <a:p>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CAUSE </a:t>
            </a:r>
            <a:r>
              <a:rPr lang="it-IT" sz="2000" b="1" dirty="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DI</a:t>
            </a:r>
            <a:r>
              <a:rPr lang="it-IT" sz="20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DECADENZA DELL’INCENTIVO</a:t>
            </a:r>
          </a:p>
        </p:txBody>
      </p:sp>
      <p:sp>
        <p:nvSpPr>
          <p:cNvPr id="8" name="CasellaDiTesto 7"/>
          <p:cNvSpPr txBox="1"/>
          <p:nvPr/>
        </p:nvSpPr>
        <p:spPr>
          <a:xfrm>
            <a:off x="11080" y="2708920"/>
            <a:ext cx="9132920" cy="2492990"/>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Gli strumenti finanziari e i diritti assegnati non possono essere ceduti:</a:t>
            </a:r>
          </a:p>
          <a:p>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628650" indent="-2667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Alla start up innovativa con cui gli amministratori, i dipendenti o i collaboratori intrattengono il proprio rapporto di lavoro;</a:t>
            </a:r>
          </a:p>
          <a:p>
            <a:pPr marL="628650" indent="-266700">
              <a:buFont typeface="Arial" pitchFamily="34" charset="0"/>
              <a:buChar char="•"/>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628650" indent="-2667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Alla società emittente, se diversa dalla start up innovativa;</a:t>
            </a:r>
          </a:p>
          <a:p>
            <a:pPr marL="628650" indent="-266700">
              <a:buFont typeface="Arial" pitchFamily="34" charset="0"/>
              <a:buChar char="•"/>
            </a:pPr>
            <a:endParaRPr lang="it-IT"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628650" indent="-266700">
              <a:buFont typeface="Arial" pitchFamily="34" charset="0"/>
              <a:buChar char="•"/>
            </a:pPr>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Ai soggetti che fanno parte a qualsiasi titolo del gruppo che intrattiene un rapporto di controllo con la start up.</a:t>
            </a:r>
          </a:p>
        </p:txBody>
      </p:sp>
      <p:sp>
        <p:nvSpPr>
          <p:cNvPr id="7" name="CasellaDiTesto 6"/>
          <p:cNvSpPr txBox="1"/>
          <p:nvPr/>
        </p:nvSpPr>
        <p:spPr>
          <a:xfrm>
            <a:off x="4923" y="1772816"/>
            <a:ext cx="9139077" cy="707886"/>
          </a:xfrm>
          <a:prstGeom prst="rect">
            <a:avLst/>
          </a:prstGeom>
          <a:noFill/>
        </p:spPr>
        <p:txBody>
          <a:bodyPr wrap="square" rtlCol="0">
            <a:spAutoFit/>
          </a:bodyPr>
          <a:lstStyle/>
          <a:p>
            <a:pPr lvl="0"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art. 27, comma 1 del D.L. 179/2012 introduce una causa di decadenza dell’incentivo al fine di evitare un utilizzo meramente elusivo dell’esenzione.</a:t>
            </a:r>
          </a:p>
        </p:txBody>
      </p:sp>
      <p:sp>
        <p:nvSpPr>
          <p:cNvPr id="9" name="CasellaDiTesto 8"/>
          <p:cNvSpPr txBox="1"/>
          <p:nvPr/>
        </p:nvSpPr>
        <p:spPr>
          <a:xfrm>
            <a:off x="-6157" y="5529426"/>
            <a:ext cx="9132920" cy="707886"/>
          </a:xfrm>
          <a:prstGeom prst="rect">
            <a:avLst/>
          </a:prstGeom>
          <a:noFill/>
        </p:spPr>
        <p:txBody>
          <a:bodyPr wrap="square" rtlCol="0">
            <a:spAutoFit/>
          </a:bodyPr>
          <a:lstStyle/>
          <a:p>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Il regime agevolato cessa in ogni caso decorsi 5 anni dalla data di costituzione della start up innovativa.</a:t>
            </a:r>
          </a:p>
        </p:txBody>
      </p:sp>
      <p:sp>
        <p:nvSpPr>
          <p:cNvPr id="11" name="CasellaDiTesto 10"/>
          <p:cNvSpPr txBox="1"/>
          <p:nvPr/>
        </p:nvSpPr>
        <p:spPr>
          <a:xfrm>
            <a:off x="2411760" y="221797"/>
            <a:ext cx="6552728" cy="677108"/>
          </a:xfrm>
          <a:prstGeom prst="rect">
            <a:avLst/>
          </a:prstGeom>
          <a:noFill/>
        </p:spPr>
        <p:txBody>
          <a:bodyPr wrap="square" rtlCol="0">
            <a:spAutoFit/>
          </a:bodyPr>
          <a:lstStyle/>
          <a:p>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Il Sistema di </a:t>
            </a:r>
            <a:r>
              <a:rPr lang="it-IT" sz="20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remunerazione dei </a:t>
            </a:r>
            <a:r>
              <a:rPr lang="it-IT" sz="20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soci e dei dipendenti</a:t>
            </a:r>
          </a:p>
          <a:p>
            <a:endParaRPr lang="it-IT" dirty="0"/>
          </a:p>
        </p:txBody>
      </p:sp>
      <p:sp>
        <p:nvSpPr>
          <p:cNvPr id="2" name="Segnaposto numero diapositiva 1"/>
          <p:cNvSpPr>
            <a:spLocks noGrp="1"/>
          </p:cNvSpPr>
          <p:nvPr>
            <p:ph type="sldNum" sz="quarter" idx="12"/>
          </p:nvPr>
        </p:nvSpPr>
        <p:spPr/>
        <p:txBody>
          <a:bodyPr/>
          <a:lstStyle/>
          <a:p>
            <a:fld id="{B31324A0-4534-4A25-BD13-0AC576F63B19}" type="slidenum">
              <a:rPr lang="it-IT" smtClean="0"/>
              <a:pPr/>
              <a:t>99</a:t>
            </a:fld>
            <a:endParaRPr lang="it-IT"/>
          </a:p>
        </p:txBody>
      </p:sp>
    </p:spTree>
    <p:extLst>
      <p:ext uri="{BB962C8B-B14F-4D97-AF65-F5344CB8AC3E}">
        <p14:creationId xmlns:p14="http://schemas.microsoft.com/office/powerpoint/2010/main" val="1008244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875DA7BB77AAE42AE8EF61E3118DAB6" ma:contentTypeVersion="12" ma:contentTypeDescription="Creare un nuovo documento." ma:contentTypeScope="" ma:versionID="965299ad5c4d25c3ecffd10509f2f9d3">
  <xsd:schema xmlns:xsd="http://www.w3.org/2001/XMLSchema" xmlns:xs="http://www.w3.org/2001/XMLSchema" xmlns:p="http://schemas.microsoft.com/office/2006/metadata/properties" xmlns:ns2="96a7a1c4-bdc1-4ddb-8176-30a417261684" xmlns:ns3="e2752add-db63-433b-ac2b-ff3a93b27cb4" targetNamespace="http://schemas.microsoft.com/office/2006/metadata/properties" ma:root="true" ma:fieldsID="b0a48b100d40ccdf8725b03a105df155" ns2:_="" ns3:_="">
    <xsd:import namespace="96a7a1c4-bdc1-4ddb-8176-30a417261684"/>
    <xsd:import namespace="e2752add-db63-433b-ac2b-ff3a93b27cb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a7a1c4-bdc1-4ddb-8176-30a4172616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752add-db63-433b-ac2b-ff3a93b27cb4" elementFormDefault="qualified">
    <xsd:import namespace="http://schemas.microsoft.com/office/2006/documentManagement/types"/>
    <xsd:import namespace="http://schemas.microsoft.com/office/infopath/2007/PartnerControls"/>
    <xsd:element name="SharedWithUsers" ma:index="16"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E27EB4-C724-498E-A97D-6285CE100142}"/>
</file>

<file path=customXml/itemProps2.xml><?xml version="1.0" encoding="utf-8"?>
<ds:datastoreItem xmlns:ds="http://schemas.openxmlformats.org/officeDocument/2006/customXml" ds:itemID="{7A633734-00D9-4B9D-BF8D-BE0105C6BD87}"/>
</file>

<file path=customXml/itemProps3.xml><?xml version="1.0" encoding="utf-8"?>
<ds:datastoreItem xmlns:ds="http://schemas.openxmlformats.org/officeDocument/2006/customXml" ds:itemID="{BAC3E0B8-F240-45A8-BEB2-501AC5C873FE}"/>
</file>

<file path=docProps/app.xml><?xml version="1.0" encoding="utf-8"?>
<Properties xmlns="http://schemas.openxmlformats.org/officeDocument/2006/extended-properties" xmlns:vt="http://schemas.openxmlformats.org/officeDocument/2006/docPropsVTypes">
  <Template/>
  <TotalTime>2517</TotalTime>
  <Words>8709</Words>
  <Application>Microsoft Office PowerPoint</Application>
  <PresentationFormat>Presentazione su schermo (4:3)</PresentationFormat>
  <Paragraphs>1053</Paragraphs>
  <Slides>102</Slides>
  <Notes>1</Notes>
  <HiddenSlides>0</HiddenSlides>
  <MMClips>0</MMClips>
  <ScaleCrop>false</ScaleCrop>
  <HeadingPairs>
    <vt:vector size="4" baseType="variant">
      <vt:variant>
        <vt:lpstr>Tema</vt:lpstr>
      </vt:variant>
      <vt:variant>
        <vt:i4>2</vt:i4>
      </vt:variant>
      <vt:variant>
        <vt:lpstr>Titoli diapositive</vt:lpstr>
      </vt:variant>
      <vt:variant>
        <vt:i4>102</vt:i4>
      </vt:variant>
    </vt:vector>
  </HeadingPairs>
  <TitlesOfParts>
    <vt:vector size="104" baseType="lpstr">
      <vt:lpstr>Tema di Office</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Masoni</dc:creator>
  <cp:lastModifiedBy>Sonia Ginghiali</cp:lastModifiedBy>
  <cp:revision>99</cp:revision>
  <cp:lastPrinted>2019-04-24T11:00:02Z</cp:lastPrinted>
  <dcterms:created xsi:type="dcterms:W3CDTF">2019-04-05T08:28:02Z</dcterms:created>
  <dcterms:modified xsi:type="dcterms:W3CDTF">2020-04-21T07:38:29Z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0x010100C875DA7BB77AAE42AE8EF61E3118DAB6</vt:lpwstr>
  </property>
</Properties>
</file>