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6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2"/>
    <p:sldMasterId id="2147483676" r:id="rId3"/>
  </p:sldMasterIdLst>
  <p:notesMasterIdLst>
    <p:notesMasterId r:id="rId30"/>
  </p:notesMasterIdLst>
  <p:handoutMasterIdLst>
    <p:handoutMasterId r:id="rId31"/>
  </p:handoutMasterIdLst>
  <p:sldIdLst>
    <p:sldId id="256" r:id="rId4"/>
    <p:sldId id="288" r:id="rId5"/>
    <p:sldId id="272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74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6" r:id="rId28"/>
    <p:sldId id="287" r:id="rId29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D38005"/>
    <a:srgbClr val="30F03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22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-2184" y="-90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38" Type="http://schemas.openxmlformats.org/officeDocument/2006/relationships/customXml" Target="../customXml/item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0CB6D98-037B-4A63-8915-FF14A2A4D01C}" type="datetimeFigureOut">
              <a:rPr lang="it-IT"/>
              <a:pPr>
                <a:defRPr/>
              </a:pPr>
              <a:t>19/03/2019</a:t>
            </a:fld>
            <a:endParaRPr lang="it-IT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0B8D096-90BB-4C12-B49A-0445921E0DF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775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C03615-68A6-4687-B77B-113CC1ADD5F6}" type="datetimeFigureOut">
              <a:rPr lang="en-US"/>
              <a:pPr>
                <a:defRPr/>
              </a:pPr>
              <a:t>19/03/2019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74E1DF-BF13-4427-A061-721D3DB77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7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91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6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51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6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3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8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5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5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50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1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61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68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43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46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3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0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2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83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5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87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4E1DF-BF13-4427-A061-721D3DB77D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A6AB9C-9A63-49EA-91A5-19B141EA3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C4CDB1-301F-41C0-BA3A-6E9BAF8B2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35FB4A-D520-4A46-B1E7-9635FA840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562B-FC74-4D96-A9E0-EE7382D2F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71A8-263C-46D8-8842-3E72B730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0507-5E2C-423F-8847-C1B772C54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41BE-D286-494A-A050-1D3791A28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56F6-9B21-4B90-BD97-428BB4E2F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0A70-0053-42D9-8081-3BFD966EB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365680-C095-44BD-97E0-07D2AA90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6AA9A-2700-4984-B81A-9D72BD7B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DCD8-A52D-4497-9EFD-F47BB542B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85DD-6A6F-4E5E-88DC-5722404CF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0360-D2CE-4E6F-A787-192F07C64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CDA455-9D86-4F2F-929B-16B3DAD10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995EA5-CFDB-4DFA-AE2B-11442D055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E8FD3B-7339-4933-900F-CBB597603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2721CC-C021-44B0-970E-B97296C32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arsagi001\Desktop\Picture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D9B830-FDBD-4084-8215-1F1279327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j019581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180263" y="225425"/>
            <a:ext cx="11541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25425"/>
            <a:ext cx="173037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95250" y="6410325"/>
            <a:ext cx="17990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</a:rPr>
              <a:t>Marchi</a:t>
            </a:r>
            <a:r>
              <a:rPr lang="it-IT" baseline="0" dirty="0" smtClean="0">
                <a:latin typeface="Calibri" panose="020F0502020204030204" pitchFamily="34" charset="0"/>
              </a:rPr>
              <a:t> e Brevetti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14532"/>
            <a:ext cx="2133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latin typeface="+mn-lt"/>
                <a:cs typeface="+mn-cs"/>
              </a:defRPr>
            </a:lvl1pPr>
          </a:lstStyle>
          <a:p>
            <a:pPr>
              <a:defRPr/>
            </a:pPr>
            <a:fld id="{5C365680-C095-44BD-97E0-07D2AA901D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687" r:id="rId7"/>
    <p:sldLayoutId id="2147483688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4C6C4-20B0-49A3-AAE9-86EE1354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 userDrawn="1"/>
        </p:nvSpPr>
        <p:spPr bwMode="auto">
          <a:xfrm>
            <a:off x="28575" y="6381750"/>
            <a:ext cx="2016125" cy="458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dirty="0" smtClean="0"/>
              <a:t>EIRMA Meeting</a:t>
            </a:r>
            <a:endParaRPr lang="it-IT" dirty="0"/>
          </a:p>
          <a:p>
            <a:pPr>
              <a:defRPr/>
            </a:pPr>
            <a:endParaRPr lang="it-IT" sz="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3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/>
          </a:p>
        </p:txBody>
      </p:sp>
      <p:pic>
        <p:nvPicPr>
          <p:cNvPr id="40963" name="Picture 2" descr="C:\Users\marsagi001\Desktop\Pict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6"/>
          <p:cNvSpPr txBox="1">
            <a:spLocks noChangeArrowheads="1"/>
          </p:cNvSpPr>
          <p:nvPr/>
        </p:nvSpPr>
        <p:spPr bwMode="auto">
          <a:xfrm>
            <a:off x="1314449" y="1069975"/>
            <a:ext cx="6543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FFFF66"/>
                </a:solidFill>
                <a:latin typeface="Calibri" pitchFamily="34" charset="0"/>
              </a:rPr>
              <a:t>Milano – 20 Giugno 2019</a:t>
            </a:r>
          </a:p>
          <a:p>
            <a:pPr algn="ctr"/>
            <a:r>
              <a:rPr lang="it-IT" sz="2400" dirty="0" smtClean="0">
                <a:solidFill>
                  <a:srgbClr val="FFFF66"/>
                </a:solidFill>
                <a:latin typeface="Calibri" pitchFamily="34" charset="0"/>
              </a:rPr>
              <a:t>BREVETTO UNITARIO VS BREVETTO EUROPEO </a:t>
            </a:r>
          </a:p>
          <a:p>
            <a:pPr algn="ctr"/>
            <a:r>
              <a:rPr lang="it-IT" sz="2400" dirty="0" smtClean="0">
                <a:solidFill>
                  <a:srgbClr val="FFFF66"/>
                </a:solidFill>
                <a:latin typeface="Calibri" pitchFamily="34" charset="0"/>
              </a:rPr>
              <a:t>E BREVETTO NAZIONALE</a:t>
            </a:r>
          </a:p>
          <a:p>
            <a:pPr algn="ctr"/>
            <a:r>
              <a:rPr lang="it-IT" sz="2400" dirty="0" smtClean="0">
                <a:solidFill>
                  <a:srgbClr val="FFFF66"/>
                </a:solidFill>
                <a:latin typeface="Calibri" pitchFamily="34" charset="0"/>
              </a:rPr>
              <a:t>Quando conviene?</a:t>
            </a:r>
          </a:p>
          <a:p>
            <a:pPr algn="ctr"/>
            <a:endParaRPr lang="it-IT" sz="800" dirty="0">
              <a:solidFill>
                <a:srgbClr val="FFFF66"/>
              </a:solidFill>
              <a:latin typeface="Calibri" pitchFamily="34" charset="0"/>
            </a:endParaRPr>
          </a:p>
          <a:p>
            <a:pPr algn="ctr"/>
            <a:r>
              <a:rPr lang="it-IT" sz="2400" dirty="0" smtClean="0">
                <a:solidFill>
                  <a:srgbClr val="FFFF66"/>
                </a:solidFill>
                <a:latin typeface="Calibri" pitchFamily="34" charset="0"/>
              </a:rPr>
              <a:t>Sergio Lasca</a:t>
            </a:r>
            <a:endParaRPr lang="it-IT" sz="2400" dirty="0">
              <a:solidFill>
                <a:srgbClr val="FFFF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1704975"/>
            <a:ext cx="761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BREVETTI NAZIONALI VS. BREVETTO EUROPEO VS. BREVETTO </a:t>
            </a:r>
            <a:r>
              <a:rPr lang="it-IT" sz="2000" dirty="0" smtClean="0">
                <a:latin typeface="+mj-lt"/>
              </a:rPr>
              <a:t>UNITARIO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425" y="2647949"/>
            <a:ext cx="77057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Brevetti Nazionali: scelta difensiva? Al massimo valida per pochissimi (due?) Paesi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Brevetto Europeo: unica scelta valida al momento per protezione in un numero medio di Paesi. Di fatto però non praticabile su tutto territorio 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Brevetto Unitario: scelta che punta al VALORE del titolo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1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4213" y="1700213"/>
            <a:ext cx="7772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DEFINIZIONE DI UNA ‘’STRATEGIA’’: QUAL’E</a:t>
            </a: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’ IL PUNTO DI VISTA GIUSTO?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84213" y="2349500"/>
            <a:ext cx="7845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 chi servono i brevetti?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84213" y="2925763"/>
            <a:ext cx="7845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Ai consulenti o agli avvocati?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87388" y="3429000"/>
            <a:ext cx="78454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Ai giudici?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84213" y="3933825"/>
            <a:ext cx="78454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All’UIBM o all’EPO?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84213" y="5229225"/>
            <a:ext cx="7845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230313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383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Per un imprenditore (non un esperto di brevetti, un esperto DI IMPRESA) un “Brevetto Europeo” non può che essere uno strumento di protezione sull’intero territorio Europeo.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84213" y="4581525"/>
            <a:ext cx="78454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O alle imprese e agli imprenditori?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3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7772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 QUALI IMPRESE SERVE UN BREVETTO UNITARIO?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7388" y="3149600"/>
            <a:ext cx="784542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Imprese che innovano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Imprese che esportano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Imprese che ritengono che i diritti IP siano asset di valore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3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IL PUNTO DI VISTA DELL’IMPRENDITORE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ogni investimento l’imprenditore ha come obiettivo il ritorno nel minor tempo possibile.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un investimento in innovazione, l’esclusiva brevettuale permette di diminuire i tempi di ritorno grazie al monopolio offerto dal brevetto.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È un COSTO in più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 dà maggior VALORE</a:t>
            </a:r>
          </a:p>
        </p:txBody>
      </p:sp>
    </p:spTree>
    <p:extLst>
      <p:ext uri="{BB962C8B-B14F-4D97-AF65-F5344CB8AC3E}">
        <p14:creationId xmlns:p14="http://schemas.microsoft.com/office/powerpoint/2010/main" val="57978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1476375"/>
            <a:ext cx="77724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UN COP DEI BREVETTI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termotecnica si definisce COP (Coefficient Of Performance) di una macchina termoelettrica il rapporto: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        Energia Termica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COP = ----------------------------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Energia Elettrica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7388" y="4573588"/>
            <a:ext cx="777240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Possiamo definire un “COP dei brevetti” come: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			      Valore 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           Costo dell’esclusiva</a:t>
            </a:r>
          </a:p>
        </p:txBody>
      </p:sp>
    </p:spTree>
    <p:extLst>
      <p:ext uri="{BB962C8B-B14F-4D97-AF65-F5344CB8AC3E}">
        <p14:creationId xmlns:p14="http://schemas.microsoft.com/office/powerpoint/2010/main" val="288668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1460500"/>
            <a:ext cx="77724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IL BREVETTO EUROPEO: BRAVI MA </a:t>
            </a: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BASTA?</a:t>
            </a: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assenza di un titolo Comunitario il Brevetto Europeo ha garantito almeno una procedura unificata di deposito ed esame.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un mercato frazionato, diviso in blocchi e con pochi attori principali (G7-G8) è stato uno strumento sufficientemente semplice ed efficace.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Diminuendo i costi legati all’ottenimento dell’esclusiva (concessione) in un numero limitato di Paesi di interesse, ha tenuto alto il proprio COP.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84213" y="4733925"/>
            <a:ext cx="79200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it-IT" altLang="en-US" sz="1800" dirty="0" smtClean="0">
                <a:solidFill>
                  <a:srgbClr val="000000"/>
                </a:solidFill>
                <a:latin typeface="+mj-lt"/>
                <a:cs typeface="+mn-cs"/>
              </a:rPr>
              <a:t>E OGGI?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en-US" sz="1800" dirty="0" smtClean="0">
                <a:solidFill>
                  <a:srgbClr val="000000"/>
                </a:solidFill>
                <a:latin typeface="+mj-lt"/>
                <a:cs typeface="+mn-cs"/>
              </a:rPr>
              <a:t>Mercato globalizzato...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en-US" sz="1800" dirty="0" smtClean="0">
                <a:solidFill>
                  <a:srgbClr val="000000"/>
                </a:solidFill>
                <a:latin typeface="+mj-lt"/>
                <a:cs typeface="+mn-cs"/>
              </a:rPr>
              <a:t>G20...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en-US" sz="1800" dirty="0" smtClean="0">
                <a:solidFill>
                  <a:srgbClr val="000000"/>
                </a:solidFill>
                <a:latin typeface="+mj-lt"/>
                <a:cs typeface="+mn-cs"/>
              </a:rPr>
              <a:t>BRIC...</a:t>
            </a:r>
          </a:p>
        </p:txBody>
      </p:sp>
    </p:spTree>
    <p:extLst>
      <p:ext uri="{BB962C8B-B14F-4D97-AF65-F5344CB8AC3E}">
        <p14:creationId xmlns:p14="http://schemas.microsoft.com/office/powerpoint/2010/main" val="32172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773238"/>
            <a:ext cx="7772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IL BREVETTO EUROPEO: BRAVI MA </a:t>
            </a: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BASTA?</a:t>
            </a: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un mercato globalizzato, non più diviso in blocchi e con molti più attori in gioco (G20) il Brevetto Europeo con il suo fardello di costi legati a logiche nazionali e particolari non può più essere uno strumento sufficiente ed efficace per le imprese.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Può un imprenditore rinunciare ad una protezione nell’Est Europa?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Può un imprenditore rinunciare ad una protezione in un Paese “piccolo” ma con un porto o altro scalo merci importante?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Può un imprenditore continuare a dover accettare che il mercato è unico, la moneta è unica, la frontiera è unica.... ma il brevetto non è unico?</a:t>
            </a:r>
          </a:p>
        </p:txBody>
      </p:sp>
    </p:spTree>
    <p:extLst>
      <p:ext uri="{BB962C8B-B14F-4D97-AF65-F5344CB8AC3E}">
        <p14:creationId xmlns:p14="http://schemas.microsoft.com/office/powerpoint/2010/main" val="341928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1773238"/>
            <a:ext cx="7772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IL BREVETTO EUROPEO: BRAVI MA </a:t>
            </a: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BASTA?</a:t>
            </a: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 termini di COP: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costi di traduzione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costi di validazione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(costi di cause multiple)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non danno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alcun valore aggiunto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una volta ottenuto il brevetto.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pari VALORE con maggiori COSTI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&lt; COP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1272" y="2609850"/>
            <a:ext cx="2282036" cy="8248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altLang="en-US" sz="1400" kern="0" dirty="0" smtClean="0">
                <a:solidFill>
                  <a:srgbClr val="000000"/>
                </a:solidFill>
                <a:latin typeface="+mj-lt"/>
              </a:rPr>
              <a:t>             Valore </a:t>
            </a: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           Costo dell’esclusiva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008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835150"/>
            <a:ext cx="77724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230313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383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BREVETTO UNITARIO: UNO STRUMENTO SEMPLICE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Procedura unica e brevetto concesso unico si traducono in uno strumento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semplice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Meno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traduzioni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Minor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coordinamento (e numero) di agenti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Meno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dati da gestire in portafoglio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Minor numero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di annualità da pagare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Più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Paesi coperti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Minori COSTI </a:t>
            </a:r>
            <a:r>
              <a:rPr lang="it-IT" altLang="en-US" kern="0" dirty="0" smtClean="0">
                <a:solidFill>
                  <a:srgbClr val="000000"/>
                </a:solidFill>
                <a:latin typeface="+mj-lt"/>
                <a:cs typeface="+mn-cs"/>
              </a:rPr>
              <a:t>a pari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VALORE</a:t>
            </a: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&gt; COP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4577" y="3495675"/>
            <a:ext cx="2282036" cy="8248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altLang="en-US" sz="1400" kern="0" dirty="0" smtClean="0">
                <a:solidFill>
                  <a:srgbClr val="000000"/>
                </a:solidFill>
                <a:latin typeface="+mj-lt"/>
              </a:rPr>
              <a:t>             Valore </a:t>
            </a: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           Costo dell’esclusiva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85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692275"/>
            <a:ext cx="77724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en-US" sz="2000" dirty="0">
                <a:latin typeface="+mj-lt"/>
              </a:rPr>
              <a:t>BREVETTO UNITARIO: UN CONFINE AMPLIATO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en-US" sz="20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en-US" sz="1800" dirty="0">
                <a:latin typeface="+mj-lt"/>
              </a:rPr>
              <a:t>Un titolo con validità estesa a tutto il territorio dell’Unione Europea</a:t>
            </a:r>
            <a:r>
              <a:rPr lang="it-IT" altLang="en-US" sz="1800" baseline="30000" dirty="0">
                <a:latin typeface="+mj-lt"/>
              </a:rPr>
              <a:t>(*)</a:t>
            </a:r>
            <a:r>
              <a:rPr lang="it-IT" altLang="en-US" sz="1800" dirty="0">
                <a:latin typeface="+mj-lt"/>
              </a:rPr>
              <a:t> risponde a diverse esigenze: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en-US" sz="1800" dirty="0">
              <a:latin typeface="+mj-lt"/>
            </a:endParaRPr>
          </a:p>
          <a:p>
            <a:pPr marL="361950" indent="-361950" algn="just" eaLnBrk="1" hangingPunct="1">
              <a:lnSpc>
                <a:spcPct val="90000"/>
              </a:lnSpc>
            </a:pPr>
            <a:r>
              <a:rPr lang="it-IT" altLang="en-US" sz="1800" dirty="0">
                <a:latin typeface="+mj-lt"/>
              </a:rPr>
              <a:t>protegge nuovi mercati di vendita o di produzione (Europa dell’Est)</a:t>
            </a:r>
          </a:p>
          <a:p>
            <a:pPr marL="361950" indent="-361950" algn="just" eaLnBrk="1" hangingPunct="1">
              <a:lnSpc>
                <a:spcPct val="90000"/>
              </a:lnSpc>
            </a:pPr>
            <a:r>
              <a:rPr lang="it-IT" altLang="en-US" sz="1800" dirty="0">
                <a:latin typeface="+mj-lt"/>
              </a:rPr>
              <a:t>aumenta il valore dell’asset “Brevetto Europeo” in portafoglio (maggior valore per una PMI)</a:t>
            </a:r>
          </a:p>
          <a:p>
            <a:pPr marL="361950" indent="-361950" algn="just" eaLnBrk="1" hangingPunct="1">
              <a:lnSpc>
                <a:spcPct val="90000"/>
              </a:lnSpc>
            </a:pPr>
            <a:r>
              <a:rPr lang="it-IT" altLang="en-US" sz="1800" dirty="0">
                <a:latin typeface="+mj-lt"/>
              </a:rPr>
              <a:t>fornisce opportunità di licenze in mercati non coperti dal proprio business (maggior valore per una PMI)</a:t>
            </a:r>
          </a:p>
          <a:p>
            <a:pPr algn="just" eaLnBrk="1" hangingPunct="1">
              <a:lnSpc>
                <a:spcPct val="90000"/>
              </a:lnSpc>
            </a:pPr>
            <a:endParaRPr lang="it-IT" altLang="en-US" sz="1800" dirty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en-US" sz="1800" dirty="0">
                <a:latin typeface="+mj-lt"/>
              </a:rPr>
              <a:t>Maggior </a:t>
            </a:r>
            <a:r>
              <a:rPr lang="it-IT" altLang="en-US" sz="1800" dirty="0" smtClean="0">
                <a:latin typeface="+mj-lt"/>
              </a:rPr>
              <a:t>VALORE a </a:t>
            </a:r>
            <a:r>
              <a:rPr lang="it-IT" altLang="en-US" dirty="0" smtClean="0">
                <a:latin typeface="+mj-lt"/>
              </a:rPr>
              <a:t>minor </a:t>
            </a:r>
            <a:r>
              <a:rPr lang="it-IT" altLang="en-US" sz="1800" dirty="0" smtClean="0">
                <a:latin typeface="+mj-lt"/>
              </a:rPr>
              <a:t>COSTO</a:t>
            </a:r>
            <a:endParaRPr lang="it-IT" altLang="en-US" sz="1800" dirty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en-US" sz="1800" dirty="0">
              <a:latin typeface="+mj-lt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en-US" dirty="0">
                <a:latin typeface="+mj-lt"/>
              </a:rPr>
              <a:t>&gt; COP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13638" y="5913438"/>
            <a:ext cx="9720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en-US" sz="1200" dirty="0">
                <a:latin typeface="+mj-lt"/>
                <a:cs typeface="Arial" charset="0"/>
              </a:rPr>
              <a:t>(*) magari....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327" y="5094288"/>
            <a:ext cx="2282036" cy="8248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altLang="en-US" sz="1400" kern="0" dirty="0" smtClean="0">
                <a:solidFill>
                  <a:srgbClr val="000000"/>
                </a:solidFill>
                <a:latin typeface="+mj-lt"/>
              </a:rPr>
              <a:t>             Valore </a:t>
            </a: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           Costo dell’esclusiva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220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4213" y="1835149"/>
            <a:ext cx="7772400" cy="405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AGENDA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Brevetti Nazionali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Brevetto Europeo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Brevetto Unitario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Comparazione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delle diverse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opzioni</a:t>
            </a: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Strategia e scelte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consigliabili in rapporto al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esigenze: puntare al VALORE</a:t>
            </a: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Che fare con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 brevetti esistenti</a:t>
            </a: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4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835150"/>
            <a:ext cx="77724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BREVETTO UNITARIO: UN’EFFICACIA TERRITORIALE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PIU’ ESTESA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Un titolo con validità estesa a tutto il territorio dell’Unione Europea</a:t>
            </a:r>
            <a:r>
              <a:rPr kumimoji="0" lang="it-IT" alt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(*)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: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266700" marR="0" lvl="0" indent="-26670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protegge anche nei Paesi al confine dell’UE</a:t>
            </a:r>
          </a:p>
          <a:p>
            <a:pPr marL="266700" marR="0" lvl="0" indent="-26670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protegge negli scali merci (porti, aeroporti, scali ferroviari)</a:t>
            </a:r>
          </a:p>
          <a:p>
            <a:pPr marL="266700" marR="0" lvl="0" indent="-26670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apre le porte ad un controllo doganale più efficace nei confronti di prodotti contraffatti che arrivano da Paesi Extra-Europei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Maggior VALORE a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minor COSTO</a:t>
            </a: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&gt; COP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513638" y="5808663"/>
            <a:ext cx="9720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en-US" sz="1200" dirty="0">
                <a:latin typeface="+mj-lt"/>
                <a:cs typeface="Arial" charset="0"/>
              </a:rPr>
              <a:t>(*) magari....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327" y="5094288"/>
            <a:ext cx="2282036" cy="8248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altLang="en-US" sz="1400" kern="0" dirty="0" smtClean="0">
                <a:solidFill>
                  <a:srgbClr val="000000"/>
                </a:solidFill>
                <a:latin typeface="+mj-lt"/>
              </a:rPr>
              <a:t>             Valore </a:t>
            </a: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           Costo dell’esclusiva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5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835150"/>
            <a:ext cx="77724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BREVETTO UNITARIO: UNO STRUMENTO DI VALORE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Ogni Paese che non aderisce è una perdita di COP: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causa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alle imprese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maggiori oneri da pagare (traduzioni, agenti, annualità)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crea un potenziale “porto franco” per merci contraffatte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Maggiori COSTI e minor VALORE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&lt; COP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93677" y="5002213"/>
            <a:ext cx="2282036" cy="8248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it-IT" altLang="en-US" sz="1400" kern="0" dirty="0" smtClean="0">
                <a:solidFill>
                  <a:srgbClr val="000000"/>
                </a:solidFill>
                <a:latin typeface="+mj-lt"/>
              </a:rPr>
              <a:t>             Valore </a:t>
            </a: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dell’esclusiva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COP = 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it-IT" altLang="en-US" sz="1400" kern="0" dirty="0">
                <a:solidFill>
                  <a:srgbClr val="000000"/>
                </a:solidFill>
                <a:latin typeface="+mj-lt"/>
              </a:rPr>
              <a:t>            Costo dell’esclusiva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59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825625"/>
            <a:ext cx="77724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ESEMPIO: PIRELLI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Pirelli è un’azienda che vende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in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tutto il mondo (fatturato in Italia &lt;10% del totale), e ha stabilimenti di produzione in UE in IT, DE, GB,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RO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Michelin: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FR,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PL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YU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ES, DE, GB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Continental: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DE, AT, BE,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CZ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SK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HU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RO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PL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Bridgestone: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DE, IT, FR, BE, ES,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PL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HU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Goodyear/Sumitomo: 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BE, NL, FR, DE, GB,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PL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,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SI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Hankook: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HU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7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4213" y="1835150"/>
            <a:ext cx="77724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ESEMPIO: PIRELLI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La mappa tracciata dalla produzione dei principali competitor porta in modo naturale Pirelli a cercare una protezione nei Paesi dell’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Europa dell’Est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. Oggi quasi nessuno di questi Paesi aderisce al London Agreement. Una protezione estesa si può avere solo con costi enormi, non sostenibili.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Pneumatici prodotti in Paesi Extra-Europei arrivano principalmente via mare, entrando dai maggiori </a:t>
            </a: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porti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. Non potendo coprire tutti i Paesi con i principali porti, i prodotti entrano ed è più complesso fermarli una volta che sono in distribuzione.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it-IT" altLang="en-US" kern="0" dirty="0">
              <a:solidFill>
                <a:srgbClr val="000000"/>
              </a:solidFill>
              <a:latin typeface="+mj-lt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Ecco che il Brevetto Unitario diventa la soluzione preferibile.</a:t>
            </a:r>
          </a:p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4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4213" y="1787525"/>
            <a:ext cx="77724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>
                <a:solidFill>
                  <a:schemeClr val="tx1"/>
                </a:solidFill>
                <a:latin typeface="Arial" charset="0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charset="0"/>
              </a:defRPr>
            </a:lvl2pPr>
            <a:lvl3pPr marL="1230313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383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BREVETTO/CORTE UNITARIA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SOME CON’S</a:t>
            </a: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Brevetto a geometria variabile</a:t>
            </a:r>
            <a:r>
              <a:rPr kumimoji="0" lang="it-IT" altLang="en-US" sz="1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:</a:t>
            </a:r>
            <a:r>
              <a:rPr kumimoji="0" lang="it-IT" altLang="en-US" sz="1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aumento della complessità se il numero di ratifiche aumenterà (attualmente 17 Paesi sui 26 inizialmente aderenti alla Cooperazione Rafforzata e/o all’UPC)</a:t>
            </a: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altLang="en-US" u="sng" kern="0" baseline="0" dirty="0" smtClean="0">
                <a:solidFill>
                  <a:srgbClr val="000000"/>
                </a:solidFill>
                <a:latin typeface="+mj-lt"/>
                <a:cs typeface="+mn-cs"/>
              </a:rPr>
              <a:t>Brexit</a:t>
            </a:r>
            <a:r>
              <a:rPr lang="it-IT" altLang="en-US" kern="0" baseline="0" dirty="0" smtClean="0">
                <a:solidFill>
                  <a:srgbClr val="000000"/>
                </a:solidFill>
                <a:latin typeface="+mj-lt"/>
                <a:cs typeface="+mn-cs"/>
              </a:rPr>
              <a:t>:</a:t>
            </a:r>
            <a:r>
              <a:rPr lang="it-IT" altLang="en-US" kern="0" dirty="0" smtClean="0">
                <a:solidFill>
                  <a:srgbClr val="000000"/>
                </a:solidFill>
                <a:latin typeface="+mj-lt"/>
                <a:cs typeface="+mn-cs"/>
              </a:rPr>
              <a:t> ????</a:t>
            </a:r>
            <a:endParaRPr kumimoji="0" lang="it-IT" altLang="en-US" sz="1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Lingua</a:t>
            </a:r>
            <a:r>
              <a:rPr kumimoji="0" lang="it-IT" altLang="en-US" sz="1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: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con il Brevetto Unitario non vi sarà più traduzione Italiana. Real issue?</a:t>
            </a: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Revisione/Pruning</a:t>
            </a:r>
            <a:r>
              <a:rPr kumimoji="0" lang="it-IT" altLang="en-US" sz="18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portafoglio</a:t>
            </a:r>
            <a:r>
              <a:rPr kumimoji="0" lang="it-IT" altLang="en-US" sz="1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: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</a:t>
            </a:r>
            <a:r>
              <a:rPr lang="it-IT" altLang="en-US" kern="0" dirty="0" smtClean="0">
                <a:solidFill>
                  <a:srgbClr val="000000"/>
                </a:solidFill>
                <a:latin typeface="+mj-lt"/>
                <a:cs typeface="+mn-cs"/>
              </a:rPr>
              <a:t>un Brevetto Unitario non si abbandona selettivamente. R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eal issue?</a:t>
            </a: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Nullità come ‘opposizione perpetua’</a:t>
            </a:r>
            <a:r>
              <a:rPr kumimoji="0" lang="it-IT" altLang="en-US" sz="18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: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un Brevetto Unitario non può essere ‘opted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out’. R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eal issue?</a:t>
            </a:r>
          </a:p>
          <a:p>
            <a:pPr marL="361950" marR="0" lvl="0" indent="-361950" algn="just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t-IT" alt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Costi</a:t>
            </a:r>
            <a:r>
              <a:rPr kumimoji="0" lang="it-IT" altLang="en-US" sz="18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di causa</a:t>
            </a:r>
            <a:r>
              <a:rPr kumimoji="0" lang="it-IT" altLang="en-US" sz="1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: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una causa alla Corte Unitaria costerà molto di più di una causa</a:t>
            </a:r>
            <a:r>
              <a:rPr kumimoji="0" lang="it-IT" alt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Italiana.</a:t>
            </a:r>
            <a:r>
              <a:rPr kumimoji="0" lang="it-IT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+mn-cs"/>
              </a:rPr>
              <a:t> Real issue?</a:t>
            </a:r>
          </a:p>
        </p:txBody>
      </p:sp>
    </p:spTree>
    <p:extLst>
      <p:ext uri="{BB962C8B-B14F-4D97-AF65-F5344CB8AC3E}">
        <p14:creationId xmlns:p14="http://schemas.microsoft.com/office/powerpoint/2010/main" val="33238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6775" y="2062011"/>
            <a:ext cx="7658099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altLang="en-US" sz="2000" kern="0" dirty="0" smtClean="0">
                <a:solidFill>
                  <a:srgbClr val="000000"/>
                </a:solidFill>
                <a:latin typeface="Calibri"/>
              </a:rPr>
              <a:t>CHE FARE CON I BREVETTI ESISTENTI:</a:t>
            </a:r>
          </a:p>
          <a:p>
            <a:pPr lvl="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altLang="en-US" sz="2000" kern="0" dirty="0" smtClean="0">
                <a:solidFill>
                  <a:srgbClr val="000000"/>
                </a:solidFill>
                <a:latin typeface="Calibri"/>
              </a:rPr>
              <a:t>TO OPT OUT OR NOT TO OPT OUT?</a:t>
            </a:r>
            <a:endParaRPr lang="it-IT" altLang="en-US" sz="2000" kern="0" dirty="0">
              <a:solidFill>
                <a:srgbClr val="000000"/>
              </a:solidFill>
              <a:latin typeface="Calibri"/>
            </a:endParaRPr>
          </a:p>
          <a:p>
            <a:pPr lvl="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it-IT" altLang="en-US" sz="2000" kern="0" dirty="0">
              <a:solidFill>
                <a:srgbClr val="000000"/>
              </a:solidFill>
              <a:latin typeface="Calibri"/>
            </a:endParaRPr>
          </a:p>
          <a:p>
            <a:pPr marL="361950" lvl="0" indent="-36195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en-US" kern="0" dirty="0" smtClean="0">
                <a:solidFill>
                  <a:srgbClr val="000000"/>
                </a:solidFill>
                <a:latin typeface="Calibri"/>
              </a:rPr>
              <a:t>Opt Out non disponibile per Brevetto Unitario</a:t>
            </a:r>
            <a:endParaRPr lang="it-IT" altLang="en-US" kern="0" dirty="0">
              <a:solidFill>
                <a:srgbClr val="000000"/>
              </a:solidFill>
              <a:latin typeface="Calibri"/>
            </a:endParaRPr>
          </a:p>
          <a:p>
            <a:pPr marL="361950" lvl="0" indent="-36195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altLang="en-US" u="sng" kern="0" dirty="0">
              <a:solidFill>
                <a:srgbClr val="000000"/>
              </a:solidFill>
              <a:latin typeface="Calibri"/>
            </a:endParaRPr>
          </a:p>
          <a:p>
            <a:pPr marL="361950" lvl="0" indent="-36195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altLang="en-US" kern="0" dirty="0" smtClean="0">
                <a:solidFill>
                  <a:srgbClr val="000000"/>
                </a:solidFill>
                <a:latin typeface="Calibri"/>
              </a:rPr>
              <a:t>Per i Brevetti Europei esistenti:</a:t>
            </a:r>
            <a:endParaRPr lang="it-IT" altLang="en-US" kern="0" dirty="0">
              <a:solidFill>
                <a:srgbClr val="000000"/>
              </a:solidFill>
              <a:latin typeface="Calibri"/>
            </a:endParaRPr>
          </a:p>
          <a:p>
            <a:pPr marL="895350" lvl="0" indent="-352425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95350" algn="l"/>
              </a:tabLst>
              <a:defRPr/>
            </a:pPr>
            <a:r>
              <a:rPr lang="it-IT" altLang="en-US" kern="0" dirty="0" smtClean="0">
                <a:solidFill>
                  <a:srgbClr val="000000"/>
                </a:solidFill>
                <a:latin typeface="Calibri"/>
              </a:rPr>
              <a:t>Opt Out generale: per chi vuol stare alla finestra</a:t>
            </a:r>
          </a:p>
          <a:p>
            <a:pPr marL="895350" lvl="0" indent="-352425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95350" algn="l"/>
              </a:tabLst>
              <a:defRPr/>
            </a:pPr>
            <a:r>
              <a:rPr lang="it-IT" altLang="en-US" kern="0" dirty="0" smtClean="0">
                <a:solidFill>
                  <a:srgbClr val="000000"/>
                </a:solidFill>
                <a:latin typeface="Calibri"/>
              </a:rPr>
              <a:t>Opt Out selettivo: mettere a riparo ‘i gioielli della corona’ è davvero la scelta giusta?</a:t>
            </a:r>
          </a:p>
          <a:p>
            <a:pPr marL="895350" lvl="0" indent="-352425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95350" algn="l"/>
              </a:tabLst>
              <a:defRPr/>
            </a:pPr>
            <a:r>
              <a:rPr lang="it-IT" altLang="en-US" kern="0" dirty="0" smtClean="0">
                <a:solidFill>
                  <a:srgbClr val="000000"/>
                </a:solidFill>
                <a:latin typeface="Calibri"/>
              </a:rPr>
              <a:t>Nessun Opt Out: per chi usa la litigation come strategia o per chi opera in contesto poco litigioso e/o ha fiducia nel sistema</a:t>
            </a:r>
            <a:endParaRPr lang="it-IT" altLang="en-US" kern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17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7075" y="2476500"/>
            <a:ext cx="2648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GRAZIE!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24125" y="4000500"/>
            <a:ext cx="4089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sergio.lasca@pirelli.com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08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j01958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0263" y="225425"/>
            <a:ext cx="11541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25425"/>
            <a:ext cx="173037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1400175"/>
            <a:ext cx="2389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BREVETTI NAZIONALI</a:t>
            </a:r>
            <a:endParaRPr lang="en-US" sz="2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625" y="2686050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PRIORITARIA (IT)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2237" y="2447925"/>
            <a:ext cx="1076325" cy="4762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EVENTUALE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RIDEPOSITO (IT)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3" idx="3"/>
            <a:endCxn id="7" idx="1"/>
          </p:cNvCxnSpPr>
          <p:nvPr/>
        </p:nvCxnSpPr>
        <p:spPr>
          <a:xfrm flipV="1">
            <a:off x="1885950" y="2686050"/>
            <a:ext cx="776287" cy="23812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662237" y="3124200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PAESE 1 (DE)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62237" y="3829050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PAESE 2 (FR)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2236" y="4505325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PAESE 3 (GB)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2237" y="5695950"/>
            <a:ext cx="1076325" cy="4762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PAESE 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9" name="Elbow Connector 18"/>
          <p:cNvCxnSpPr>
            <a:stCxn id="3" idx="3"/>
            <a:endCxn id="14" idx="1"/>
          </p:cNvCxnSpPr>
          <p:nvPr/>
        </p:nvCxnSpPr>
        <p:spPr>
          <a:xfrm>
            <a:off x="1885950" y="2924175"/>
            <a:ext cx="776287" cy="4381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3" idx="3"/>
            <a:endCxn id="15" idx="1"/>
          </p:cNvCxnSpPr>
          <p:nvPr/>
        </p:nvCxnSpPr>
        <p:spPr>
          <a:xfrm>
            <a:off x="1885950" y="2924175"/>
            <a:ext cx="776287" cy="11430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3" idx="3"/>
            <a:endCxn id="16" idx="1"/>
          </p:cNvCxnSpPr>
          <p:nvPr/>
        </p:nvCxnSpPr>
        <p:spPr>
          <a:xfrm>
            <a:off x="1885950" y="2924175"/>
            <a:ext cx="776286" cy="181927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3" idx="3"/>
            <a:endCxn id="17" idx="1"/>
          </p:cNvCxnSpPr>
          <p:nvPr/>
        </p:nvCxnSpPr>
        <p:spPr>
          <a:xfrm>
            <a:off x="1885950" y="2924175"/>
            <a:ext cx="776287" cy="3009900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90575" y="2179082"/>
            <a:ext cx="75914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62236" y="2121932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14575" y="1905000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12 MESI</a:t>
            </a:r>
            <a:endParaRPr lang="en-US" sz="12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1712" y="244792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7" idx="3"/>
            <a:endCxn id="31" idx="1"/>
          </p:cNvCxnSpPr>
          <p:nvPr/>
        </p:nvCxnSpPr>
        <p:spPr>
          <a:xfrm>
            <a:off x="3738562" y="2686050"/>
            <a:ext cx="23431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386386" y="382905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5" idx="3"/>
            <a:endCxn id="36" idx="1"/>
          </p:cNvCxnSpPr>
          <p:nvPr/>
        </p:nvCxnSpPr>
        <p:spPr>
          <a:xfrm>
            <a:off x="3738562" y="4067175"/>
            <a:ext cx="16478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158037" y="3124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6325" y="3124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ESAME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14" idx="3"/>
            <a:endCxn id="41" idx="1"/>
          </p:cNvCxnSpPr>
          <p:nvPr/>
        </p:nvCxnSpPr>
        <p:spPr>
          <a:xfrm>
            <a:off x="3738562" y="3362325"/>
            <a:ext cx="1147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3"/>
            <a:endCxn id="39" idx="1"/>
          </p:cNvCxnSpPr>
          <p:nvPr/>
        </p:nvCxnSpPr>
        <p:spPr>
          <a:xfrm>
            <a:off x="5962650" y="3362325"/>
            <a:ext cx="11953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586662" y="450532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52950" y="450532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ESAME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16" idx="3"/>
            <a:endCxn id="47" idx="1"/>
          </p:cNvCxnSpPr>
          <p:nvPr/>
        </p:nvCxnSpPr>
        <p:spPr>
          <a:xfrm>
            <a:off x="3738561" y="4743450"/>
            <a:ext cx="8143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7" idx="3"/>
            <a:endCxn id="46" idx="1"/>
          </p:cNvCxnSpPr>
          <p:nvPr/>
        </p:nvCxnSpPr>
        <p:spPr>
          <a:xfrm>
            <a:off x="5629275" y="4743450"/>
            <a:ext cx="19573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181849" y="5695950"/>
            <a:ext cx="1076325" cy="47625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10137" y="5695950"/>
            <a:ext cx="1076325" cy="47625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ESAME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endCxn id="51" idx="1"/>
          </p:cNvCxnSpPr>
          <p:nvPr/>
        </p:nvCxnSpPr>
        <p:spPr>
          <a:xfrm>
            <a:off x="3762374" y="5934075"/>
            <a:ext cx="114776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1" idx="3"/>
            <a:endCxn id="50" idx="1"/>
          </p:cNvCxnSpPr>
          <p:nvPr/>
        </p:nvCxnSpPr>
        <p:spPr>
          <a:xfrm>
            <a:off x="5986462" y="5934075"/>
            <a:ext cx="1195387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4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4" grpId="0" animBg="1"/>
      <p:bldP spid="15" grpId="0" animBg="1"/>
      <p:bldP spid="16" grpId="0" animBg="1"/>
      <p:bldP spid="17" grpId="0" animBg="1"/>
      <p:bldP spid="30" grpId="0"/>
      <p:bldP spid="31" grpId="0" animBg="1"/>
      <p:bldP spid="36" grpId="0" animBg="1"/>
      <p:bldP spid="39" grpId="0" animBg="1"/>
      <p:bldP spid="41" grpId="0" animBg="1"/>
      <p:bldP spid="46" grpId="0" animBg="1"/>
      <p:bldP spid="47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425" y="1400175"/>
            <a:ext cx="3116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BREVETTI NAZIONALI - TEMI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71700"/>
            <a:ext cx="8134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Complessità: coordinamento ‘’contemporaneo’’ di diversi agenti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Costi: da subito a partire dalla scadenza dell’anno di priorità (PCT a volte non disponibile se non per via Europea)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Traduzioni: una per Paese, sostanzialmente nessuna riutilizzabilità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Esami: uno per Paese (non necessariamente con lo stesso esito), dove previsto (dove non previsto: validità del titolo?)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Annualità: una per Paese, a partire da quando previsto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Enforcement: territoriale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90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400175"/>
            <a:ext cx="2354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BREVETTO EUROPEO</a:t>
            </a:r>
            <a:endParaRPr lang="en-US" sz="2000" dirty="0"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90575" y="2179082"/>
            <a:ext cx="75914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09625" y="2686050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PRIORITARIA (IT)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62236" y="2121932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14575" y="1905000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12 MESI</a:t>
            </a:r>
            <a:endParaRPr lang="en-US" sz="12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2237" y="3124200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EP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" name="Elbow Connector 9"/>
          <p:cNvCxnSpPr>
            <a:endCxn id="9" idx="1"/>
          </p:cNvCxnSpPr>
          <p:nvPr/>
        </p:nvCxnSpPr>
        <p:spPr>
          <a:xfrm>
            <a:off x="1885950" y="2924175"/>
            <a:ext cx="776287" cy="4381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19575" y="3124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ESAME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9" idx="3"/>
            <a:endCxn id="18" idx="1"/>
          </p:cNvCxnSpPr>
          <p:nvPr/>
        </p:nvCxnSpPr>
        <p:spPr>
          <a:xfrm>
            <a:off x="3738562" y="3362325"/>
            <a:ext cx="4810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743575" y="3124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>
            <a:off x="5295900" y="3362325"/>
            <a:ext cx="4476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77100" y="2447925"/>
            <a:ext cx="1076325" cy="47625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IT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21" idx="3"/>
            <a:endCxn id="24" idx="1"/>
          </p:cNvCxnSpPr>
          <p:nvPr/>
        </p:nvCxnSpPr>
        <p:spPr>
          <a:xfrm flipV="1">
            <a:off x="6819900" y="2686050"/>
            <a:ext cx="457200" cy="67627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86625" y="32766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PAESE 1 (DE)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9" name="Elbow Connector 28"/>
          <p:cNvCxnSpPr>
            <a:stCxn id="21" idx="3"/>
            <a:endCxn id="27" idx="1"/>
          </p:cNvCxnSpPr>
          <p:nvPr/>
        </p:nvCxnSpPr>
        <p:spPr>
          <a:xfrm>
            <a:off x="6819900" y="3362325"/>
            <a:ext cx="466725" cy="1524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296150" y="39624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PAESE 2 (FR)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05675" y="461962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PAESE 3 (GB)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15200" y="5762625"/>
            <a:ext cx="1076325" cy="47625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PAESE 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stCxn id="21" idx="3"/>
            <a:endCxn id="30" idx="1"/>
          </p:cNvCxnSpPr>
          <p:nvPr/>
        </p:nvCxnSpPr>
        <p:spPr>
          <a:xfrm>
            <a:off x="6819900" y="3362325"/>
            <a:ext cx="476250" cy="8382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1" idx="3"/>
            <a:endCxn id="31" idx="1"/>
          </p:cNvCxnSpPr>
          <p:nvPr/>
        </p:nvCxnSpPr>
        <p:spPr>
          <a:xfrm>
            <a:off x="6819900" y="3362325"/>
            <a:ext cx="485775" cy="149542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1" idx="3"/>
            <a:endCxn id="32" idx="1"/>
          </p:cNvCxnSpPr>
          <p:nvPr/>
        </p:nvCxnSpPr>
        <p:spPr>
          <a:xfrm>
            <a:off x="6819900" y="3362325"/>
            <a:ext cx="495300" cy="2638425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21889" y="2110264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79089" y="2100739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31428" y="1883807"/>
            <a:ext cx="612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3 MESI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98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8" grpId="0" animBg="1"/>
      <p:bldP spid="21" grpId="0" animBg="1"/>
      <p:bldP spid="24" grpId="0" animBg="1"/>
      <p:bldP spid="27" grpId="0" animBg="1"/>
      <p:bldP spid="30" grpId="0" animBg="1"/>
      <p:bldP spid="31" grpId="0" animBg="1"/>
      <p:bldP spid="3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425" y="1400175"/>
            <a:ext cx="3082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BREVETTO EUROPEO - TEMI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076450"/>
            <a:ext cx="84772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Semplicità: un solo agente (può essere lo stesso di domanda IT, se abilitato), un solo esame, un solo esito; coordinamento diversi agenti solo alla validazione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Costi: maggiori rispetto ad un solo deposito, ma poi dilazionati fino alla concessione e alla validazione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Traduzioni: una subito al deposito EP, poi solo alla validazione, dove prevista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Annualità: una per domanda EP, a partire dal terzo anno; nei Paesi solo post validazione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Enforcement: territoriale, qualche possibilità di ottenere decisione con effetto anche in altri Paesi (Reg CE 44/2001 - Bruxelles)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3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400175"/>
            <a:ext cx="2355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BREVETTO UNITARIO</a:t>
            </a:r>
            <a:endParaRPr lang="en-US" sz="2000" dirty="0"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61950" y="2398157"/>
            <a:ext cx="8467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2905125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PRIORITARIA (IT)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6436" y="2341007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28775" y="2124075"/>
            <a:ext cx="691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12 MESI</a:t>
            </a:r>
            <a:endParaRPr lang="en-US" sz="12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6437" y="3343275"/>
            <a:ext cx="107632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DOMANDA</a:t>
            </a:r>
          </a:p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EP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4" idx="3"/>
            <a:endCxn id="7" idx="1"/>
          </p:cNvCxnSpPr>
          <p:nvPr/>
        </p:nvCxnSpPr>
        <p:spPr>
          <a:xfrm>
            <a:off x="1457325" y="3143250"/>
            <a:ext cx="519112" cy="4381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33775" y="334327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ESAME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  <a:endCxn id="9" idx="1"/>
          </p:cNvCxnSpPr>
          <p:nvPr/>
        </p:nvCxnSpPr>
        <p:spPr>
          <a:xfrm>
            <a:off x="3052762" y="3581400"/>
            <a:ext cx="4810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57775" y="3343275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CONCESSIONE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  <a:endCxn id="11" idx="1"/>
          </p:cNvCxnSpPr>
          <p:nvPr/>
        </p:nvCxnSpPr>
        <p:spPr>
          <a:xfrm>
            <a:off x="4610100" y="3581400"/>
            <a:ext cx="4476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38900" y="2743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RICHIESTA BREVETTO UNITARIO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11" idx="3"/>
            <a:endCxn id="15" idx="1"/>
          </p:cNvCxnSpPr>
          <p:nvPr/>
        </p:nvCxnSpPr>
        <p:spPr>
          <a:xfrm flipV="1">
            <a:off x="6134100" y="2981325"/>
            <a:ext cx="304800" cy="60007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219950" y="4314824"/>
            <a:ext cx="1390650" cy="94297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VALIDAZIONE PAESI NON ADERENTI COOP RAFFORZATA/UPC O NON UE 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Elbow Connector 21"/>
          <p:cNvCxnSpPr>
            <a:stCxn id="11" idx="3"/>
            <a:endCxn id="19" idx="1"/>
          </p:cNvCxnSpPr>
          <p:nvPr/>
        </p:nvCxnSpPr>
        <p:spPr>
          <a:xfrm>
            <a:off x="6134100" y="3581400"/>
            <a:ext cx="1085850" cy="1204912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36089" y="2329339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31364" y="2319814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59878" y="2102882"/>
            <a:ext cx="700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1 MESE!</a:t>
            </a:r>
            <a:endParaRPr lang="en-US" sz="1200" dirty="0"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7240989" y="2319814"/>
            <a:ext cx="0" cy="278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40953" y="2102882"/>
            <a:ext cx="612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3 MESI</a:t>
            </a:r>
            <a:endParaRPr lang="en-US" sz="12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34300" y="2743200"/>
            <a:ext cx="1076325" cy="476250"/>
          </a:xfrm>
          <a:prstGeom prst="rect">
            <a:avLst/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tx1"/>
                </a:solidFill>
              </a:rPr>
              <a:t>BREVETTO UNITARIO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15" idx="3"/>
            <a:endCxn id="31" idx="1"/>
          </p:cNvCxnSpPr>
          <p:nvPr/>
        </p:nvCxnSpPr>
        <p:spPr>
          <a:xfrm>
            <a:off x="7515225" y="29813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16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 animBg="1"/>
      <p:bldP spid="11" grpId="0" animBg="1"/>
      <p:bldP spid="15" grpId="0" animBg="1"/>
      <p:bldP spid="19" grpId="0" animBg="1"/>
      <p:bldP spid="25" grpId="0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425" y="1400175"/>
            <a:ext cx="3083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BREVETTO UNITARIO - TEMI</a:t>
            </a:r>
            <a:endParaRPr lang="en-US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9075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Semplicità: un solo agente (può essere lo stesso di domanda IT, se abilitato), un solo esame, un solo esito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Costi: maggiori rispetto ad un solo deposito, ma poi dilazionati fino alla concessione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Traduzioni: una, solo al deposito EP (+ adattamento testo da precedente domanda 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Annualità: una per domanda EP, a partire dal terzo anno; post concessione solo annualità brevetto UE (equivalente TOP4)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+mj-lt"/>
              </a:rPr>
              <a:t>Enforcement: unico, con effetto su tutti i Paesi aderenti a coop rafforzata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07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1704975"/>
            <a:ext cx="761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+mj-lt"/>
              </a:rPr>
              <a:t>BREVETTI NAZIONALI VS. BREVETTO EUROPEO VS. BREVETTO </a:t>
            </a:r>
            <a:r>
              <a:rPr lang="it-IT" sz="2000" dirty="0" smtClean="0">
                <a:latin typeface="+mj-lt"/>
              </a:rPr>
              <a:t>UNITARIO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0190"/>
              </p:ext>
            </p:extLst>
          </p:nvPr>
        </p:nvGraphicFramePr>
        <p:xfrm>
          <a:off x="647700" y="2501900"/>
          <a:ext cx="7795750" cy="3058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9150"/>
                <a:gridCol w="1559150"/>
                <a:gridCol w="1559150"/>
                <a:gridCol w="1559150"/>
                <a:gridCol w="15591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B.</a:t>
                      </a:r>
                      <a:r>
                        <a:rPr lang="it-IT" sz="1600" baseline="0" dirty="0" smtClean="0"/>
                        <a:t> Nazionali</a:t>
                      </a:r>
                    </a:p>
                    <a:p>
                      <a:pPr algn="ctr"/>
                      <a:r>
                        <a:rPr lang="it-IT" sz="1600" baseline="0" dirty="0" smtClean="0"/>
                        <a:t>(4 Paesi)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B. Europeo</a:t>
                      </a:r>
                      <a:r>
                        <a:rPr lang="it-IT" sz="1600" baseline="0" dirty="0" smtClean="0"/>
                        <a:t> </a:t>
                      </a:r>
                    </a:p>
                    <a:p>
                      <a:pPr algn="ctr"/>
                      <a:r>
                        <a:rPr lang="it-IT" sz="1600" baseline="0" dirty="0" smtClean="0"/>
                        <a:t>(4 Paesi)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B. Europeo</a:t>
                      </a:r>
                    </a:p>
                    <a:p>
                      <a:pPr algn="ctr"/>
                      <a:r>
                        <a:rPr lang="it-IT" sz="1600" dirty="0" smtClean="0"/>
                        <a:t>(N&gt;4 Paesi)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B.Unitario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Complessità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Costi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Gestione</a:t>
                      </a:r>
                      <a:r>
                        <a:rPr lang="it-IT" sz="1600" baseline="0" dirty="0" smtClean="0"/>
                        <a:t> Traduzioni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Gestione Annualità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Enforcement cross border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++++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+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b8f3f70-3e4d-4335-82fb-00a785401c80" origin="userSelected">
  <element uid="1c89f765-7bc5-49ea-a1bc-4fa470ed5e85" value=""/>
</sis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875DA7BB77AAE42AE8EF61E3118DAB6" ma:contentTypeVersion="12" ma:contentTypeDescription="Creare un nuovo documento." ma:contentTypeScope="" ma:versionID="965299ad5c4d25c3ecffd10509f2f9d3">
  <xsd:schema xmlns:xsd="http://www.w3.org/2001/XMLSchema" xmlns:xs="http://www.w3.org/2001/XMLSchema" xmlns:p="http://schemas.microsoft.com/office/2006/metadata/properties" xmlns:ns2="96a7a1c4-bdc1-4ddb-8176-30a417261684" xmlns:ns3="e2752add-db63-433b-ac2b-ff3a93b27cb4" targetNamespace="http://schemas.microsoft.com/office/2006/metadata/properties" ma:root="true" ma:fieldsID="b0a48b100d40ccdf8725b03a105df155" ns2:_="" ns3:_="">
    <xsd:import namespace="96a7a1c4-bdc1-4ddb-8176-30a417261684"/>
    <xsd:import namespace="e2752add-db63-433b-ac2b-ff3a93b27c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a1c4-bdc1-4ddb-8176-30a4172616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52add-db63-433b-ac2b-ff3a93b27cb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F88A5-8D00-4C11-AEB4-DD33FB2758A1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30CF272C-42AF-4E7B-BCDA-4525AA3D3E57}"/>
</file>

<file path=customXml/itemProps3.xml><?xml version="1.0" encoding="utf-8"?>
<ds:datastoreItem xmlns:ds="http://schemas.openxmlformats.org/officeDocument/2006/customXml" ds:itemID="{35765D36-2FCE-4DCF-BB06-FCC21E3C37E4}"/>
</file>

<file path=customXml/itemProps4.xml><?xml version="1.0" encoding="utf-8"?>
<ds:datastoreItem xmlns:ds="http://schemas.openxmlformats.org/officeDocument/2006/customXml" ds:itemID="{41D7E683-35B7-49D9-94E4-674298BE3F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1708</Words>
  <Application>Microsoft Office PowerPoint</Application>
  <PresentationFormat>On-screen Show (4:3)</PresentationFormat>
  <Paragraphs>336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Pirelli &amp; C.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 Function</dc:creator>
  <cp:keywords>[Public]</cp:keywords>
  <cp:lastModifiedBy>Lasca Sergio, IT</cp:lastModifiedBy>
  <cp:revision>320</cp:revision>
  <cp:lastPrinted>2014-10-06T13:14:04Z</cp:lastPrinted>
  <dcterms:created xsi:type="dcterms:W3CDTF">2014-03-18T17:15:48Z</dcterms:created>
  <dcterms:modified xsi:type="dcterms:W3CDTF">2019-03-19T19:39:22Z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 - Pirelli Data Classification</vt:lpwstr>
  </property>
  <property fmtid="{D5CDD505-2E9C-101B-9397-08002B2CF9AE}" pid="3" name="History">
    <vt:lpwstr>History_Internal Use Only - Pirelli Data Classification_History</vt:lpwstr>
  </property>
  <property fmtid="{D5CDD505-2E9C-101B-9397-08002B2CF9AE}" pid="4" name="docIndexRef">
    <vt:lpwstr>b0348263-1fa0-48aa-8a94-f2423f34c4d7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policy="2b8f3f70-3e4d-4335-82fb-00a785401c80" origin="userSelected" xmlns="http://www.boldonj</vt:lpwstr>
  </property>
  <property fmtid="{D5CDD505-2E9C-101B-9397-08002B2CF9AE}" pid="6" name="bjDocumentLabelXML-0">
    <vt:lpwstr>ames.com/2008/01/sie/internal/label"&gt;&lt;element uid="1c89f765-7bc5-49ea-a1bc-4fa470ed5e85" value="" /&gt;&lt;/sisl&gt;</vt:lpwstr>
  </property>
  <property fmtid="{D5CDD505-2E9C-101B-9397-08002B2CF9AE}" pid="7" name="bjDocumentSecurityLabel">
    <vt:lpwstr>Public [No repercussions to the company from disclosure] _x000d_
 </vt:lpwstr>
  </property>
  <property fmtid="{D5CDD505-2E9C-101B-9397-08002B2CF9AE}" pid="8" name="bjSaver">
    <vt:lpwstr>gg98DIFihBbkhjRRrx/UyUB88XCoB+rV</vt:lpwstr>
  </property>
  <property fmtid="{D5CDD505-2E9C-101B-9397-08002B2CF9AE}" pid="9" name="_AdHocReviewCycleID">
    <vt:i4>796035040</vt:i4>
  </property>
  <property fmtid="{D5CDD505-2E9C-101B-9397-08002B2CF9AE}" pid="10" name="_NewReviewCycle">
    <vt:lpwstr/>
  </property>
  <property fmtid="{D5CDD505-2E9C-101B-9397-08002B2CF9AE}" pid="11" name="_EmailSubject">
    <vt:lpwstr>Progetto Contamination Lab Pisa - invito in qualità di relatore PhD+</vt:lpwstr>
  </property>
  <property fmtid="{D5CDD505-2E9C-101B-9397-08002B2CF9AE}" pid="12" name="_AuthorEmail">
    <vt:lpwstr>sergio.lasca@pirelli.com</vt:lpwstr>
  </property>
  <property fmtid="{D5CDD505-2E9C-101B-9397-08002B2CF9AE}" pid="13" name="_AuthorEmailDisplayName">
    <vt:lpwstr>Lasca Sergio, IT</vt:lpwstr>
  </property>
  <property fmtid="{D5CDD505-2E9C-101B-9397-08002B2CF9AE}" pid="14" name="ContentTypeId">
    <vt:lpwstr>0x010100C875DA7BB77AAE42AE8EF61E3118DAB6</vt:lpwstr>
  </property>
</Properties>
</file>